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0" r:id="rId11"/>
    <p:sldId id="267" r:id="rId12"/>
    <p:sldId id="268" r:id="rId13"/>
    <p:sldId id="279" r:id="rId14"/>
    <p:sldId id="272" r:id="rId15"/>
    <p:sldId id="273" r:id="rId16"/>
    <p:sldId id="274" r:id="rId17"/>
    <p:sldId id="276" r:id="rId18"/>
    <p:sldId id="277" r:id="rId19"/>
    <p:sldId id="269" r:id="rId20"/>
    <p:sldId id="271" r:id="rId21"/>
    <p:sldId id="275" r:id="rId22"/>
    <p:sldId id="280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13" autoAdjust="0"/>
    <p:restoredTop sz="94660"/>
  </p:normalViewPr>
  <p:slideViewPr>
    <p:cSldViewPr snapToGrid="0">
      <p:cViewPr varScale="1">
        <p:scale>
          <a:sx n="93" d="100"/>
          <a:sy n="93" d="100"/>
        </p:scale>
        <p:origin x="-120" y="-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&#24037;&#20316;&#31807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24037;&#20316;&#31807;4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24037;&#20316;&#31807;5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&#24037;&#20316;&#31807;2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&#24037;&#20316;&#31807;3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中国国内专利走向各国</a:t>
            </a:r>
            <a:endParaRPr lang="en-US" altLang="zh-CN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Patentics!$A$2:$A$16</c:f>
              <c:strCache>
                <c:ptCount val="15"/>
                <c:pt idx="0">
                  <c:v>CN</c:v>
                </c:pt>
                <c:pt idx="1">
                  <c:v>US</c:v>
                </c:pt>
                <c:pt idx="2">
                  <c:v>WO</c:v>
                </c:pt>
                <c:pt idx="3">
                  <c:v>EP</c:v>
                </c:pt>
                <c:pt idx="4">
                  <c:v>JP</c:v>
                </c:pt>
                <c:pt idx="5">
                  <c:v>KR</c:v>
                </c:pt>
                <c:pt idx="6">
                  <c:v>TW</c:v>
                </c:pt>
                <c:pt idx="7">
                  <c:v>AU</c:v>
                </c:pt>
                <c:pt idx="8">
                  <c:v>DE</c:v>
                </c:pt>
                <c:pt idx="9">
                  <c:v>CA</c:v>
                </c:pt>
                <c:pt idx="10">
                  <c:v>RU</c:v>
                </c:pt>
                <c:pt idx="11">
                  <c:v>GB</c:v>
                </c:pt>
                <c:pt idx="12">
                  <c:v>HK</c:v>
                </c:pt>
                <c:pt idx="13">
                  <c:v>AT</c:v>
                </c:pt>
                <c:pt idx="14">
                  <c:v>ES</c:v>
                </c:pt>
              </c:strCache>
            </c:strRef>
          </c:cat>
          <c:val>
            <c:numRef>
              <c:f>Patentics!$B$2:$B$16</c:f>
              <c:numCache>
                <c:formatCode>General</c:formatCode>
                <c:ptCount val="15"/>
                <c:pt idx="0">
                  <c:v>121634</c:v>
                </c:pt>
                <c:pt idx="1">
                  <c:v>103696</c:v>
                </c:pt>
                <c:pt idx="2">
                  <c:v>100516</c:v>
                </c:pt>
                <c:pt idx="3">
                  <c:v>45548</c:v>
                </c:pt>
                <c:pt idx="4">
                  <c:v>18503</c:v>
                </c:pt>
                <c:pt idx="5">
                  <c:v>13887</c:v>
                </c:pt>
                <c:pt idx="6">
                  <c:v>12845</c:v>
                </c:pt>
                <c:pt idx="7">
                  <c:v>8597</c:v>
                </c:pt>
                <c:pt idx="8">
                  <c:v>5390</c:v>
                </c:pt>
                <c:pt idx="9">
                  <c:v>4430</c:v>
                </c:pt>
                <c:pt idx="10">
                  <c:v>3320</c:v>
                </c:pt>
                <c:pt idx="11">
                  <c:v>3242</c:v>
                </c:pt>
                <c:pt idx="12">
                  <c:v>2262</c:v>
                </c:pt>
                <c:pt idx="13">
                  <c:v>1654</c:v>
                </c:pt>
                <c:pt idx="14">
                  <c:v>1536</c:v>
                </c:pt>
              </c:numCache>
            </c:numRef>
          </c:val>
        </c:ser>
        <c:gapWidth val="219"/>
        <c:overlap val="-27"/>
        <c:axId val="95076352"/>
        <c:axId val="95077888"/>
      </c:barChart>
      <c:catAx>
        <c:axId val="950763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077888"/>
        <c:crosses val="autoZero"/>
        <c:auto val="1"/>
        <c:lblAlgn val="ctr"/>
        <c:lblOffset val="100"/>
      </c:catAx>
      <c:valAx>
        <c:axId val="9507788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07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0"/>
  <c:chart>
    <c:title>
      <c:tx>
        <c:rich>
          <a:bodyPr/>
          <a:lstStyle/>
          <a:p>
            <a:pPr>
              <a:defRPr lang="en-US"/>
            </a:pPr>
            <a:r>
              <a:rPr lang="zh-CN" altLang="en-US"/>
              <a:t>同族国家数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7.715837568798882E-2"/>
          <c:y val="0.13618005468132063"/>
          <c:w val="0.90435480472967633"/>
          <c:h val="0.73442832918588419"/>
        </c:manualLayout>
      </c:layout>
      <c:barChart>
        <c:barDir val="col"/>
        <c:grouping val="clustered"/>
        <c:ser>
          <c:idx val="0"/>
          <c:order val="0"/>
          <c:tx>
            <c:v>国家数</c:v>
          </c:tx>
          <c:cat>
            <c:numRef>
              <c:f>Patentics!$A$2:$A$28</c:f>
              <c:numCache>
                <c:formatCode>General</c:formatCode>
                <c:ptCount val="27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7</c:v>
                </c:pt>
                <c:pt idx="6">
                  <c:v>8</c:v>
                </c:pt>
                <c:pt idx="7">
                  <c:v>9</c:v>
                </c:pt>
                <c:pt idx="8">
                  <c:v>10</c:v>
                </c:pt>
                <c:pt idx="9">
                  <c:v>11</c:v>
                </c:pt>
                <c:pt idx="10">
                  <c:v>12</c:v>
                </c:pt>
                <c:pt idx="11">
                  <c:v>13</c:v>
                </c:pt>
                <c:pt idx="12">
                  <c:v>14</c:v>
                </c:pt>
                <c:pt idx="13">
                  <c:v>15</c:v>
                </c:pt>
                <c:pt idx="14">
                  <c:v>25</c:v>
                </c:pt>
                <c:pt idx="15">
                  <c:v>17</c:v>
                </c:pt>
                <c:pt idx="16">
                  <c:v>18</c:v>
                </c:pt>
                <c:pt idx="17">
                  <c:v>16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23</c:v>
                </c:pt>
                <c:pt idx="22">
                  <c:v>28</c:v>
                </c:pt>
                <c:pt idx="23">
                  <c:v>27</c:v>
                </c:pt>
                <c:pt idx="24">
                  <c:v>24</c:v>
                </c:pt>
                <c:pt idx="25">
                  <c:v>30</c:v>
                </c:pt>
                <c:pt idx="26">
                  <c:v>33</c:v>
                </c:pt>
              </c:numCache>
            </c:numRef>
          </c:cat>
          <c:val>
            <c:numRef>
              <c:f>Patentics!$B$2:$B$28</c:f>
              <c:numCache>
                <c:formatCode>General</c:formatCode>
                <c:ptCount val="27"/>
                <c:pt idx="0">
                  <c:v>122440</c:v>
                </c:pt>
                <c:pt idx="1">
                  <c:v>37575</c:v>
                </c:pt>
                <c:pt idx="2">
                  <c:v>20419</c:v>
                </c:pt>
                <c:pt idx="3">
                  <c:v>10026</c:v>
                </c:pt>
                <c:pt idx="4">
                  <c:v>6178</c:v>
                </c:pt>
                <c:pt idx="5">
                  <c:v>3087</c:v>
                </c:pt>
                <c:pt idx="6">
                  <c:v>1639</c:v>
                </c:pt>
                <c:pt idx="7">
                  <c:v>890</c:v>
                </c:pt>
                <c:pt idx="8">
                  <c:v>504</c:v>
                </c:pt>
                <c:pt idx="9">
                  <c:v>287</c:v>
                </c:pt>
                <c:pt idx="10">
                  <c:v>234</c:v>
                </c:pt>
                <c:pt idx="11">
                  <c:v>137</c:v>
                </c:pt>
                <c:pt idx="12">
                  <c:v>120</c:v>
                </c:pt>
                <c:pt idx="13">
                  <c:v>104</c:v>
                </c:pt>
                <c:pt idx="14">
                  <c:v>62</c:v>
                </c:pt>
                <c:pt idx="15">
                  <c:v>47</c:v>
                </c:pt>
                <c:pt idx="16">
                  <c:v>46</c:v>
                </c:pt>
                <c:pt idx="17">
                  <c:v>46</c:v>
                </c:pt>
                <c:pt idx="18">
                  <c:v>17</c:v>
                </c:pt>
                <c:pt idx="19">
                  <c:v>12</c:v>
                </c:pt>
                <c:pt idx="20">
                  <c:v>8</c:v>
                </c:pt>
                <c:pt idx="21">
                  <c:v>5</c:v>
                </c:pt>
                <c:pt idx="22">
                  <c:v>3</c:v>
                </c:pt>
                <c:pt idx="23">
                  <c:v>2</c:v>
                </c:pt>
                <c:pt idx="24">
                  <c:v>2</c:v>
                </c:pt>
                <c:pt idx="25">
                  <c:v>2</c:v>
                </c:pt>
                <c:pt idx="26">
                  <c:v>1</c:v>
                </c:pt>
              </c:numCache>
            </c:numRef>
          </c:val>
        </c:ser>
        <c:axId val="95122176"/>
        <c:axId val="95123712"/>
      </c:barChart>
      <c:catAx>
        <c:axId val="951221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en-US"/>
            </a:pPr>
            <a:endParaRPr lang="zh-CN"/>
          </a:p>
        </c:txPr>
        <c:crossAx val="95123712"/>
        <c:crosses val="autoZero"/>
        <c:auto val="1"/>
        <c:lblAlgn val="ctr"/>
        <c:lblOffset val="100"/>
      </c:catAx>
      <c:valAx>
        <c:axId val="9512371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en-US"/>
            </a:pPr>
            <a:endParaRPr lang="zh-CN"/>
          </a:p>
        </c:txPr>
        <c:crossAx val="95122176"/>
        <c:crosses val="autoZero"/>
        <c:crossBetween val="between"/>
      </c:valAx>
      <c:spPr>
        <a:ln w="25400">
          <a:solidFill>
            <a:srgbClr val="0070C0"/>
          </a:solidFill>
        </a:ln>
      </c:spPr>
    </c:plotArea>
    <c:legend>
      <c:legendPos val="b"/>
      <c:layout/>
      <c:txPr>
        <a:bodyPr/>
        <a:lstStyle/>
        <a:p>
          <a:pPr>
            <a:defRPr lang="en-US"/>
          </a:pPr>
          <a:endParaRPr lang="zh-CN"/>
        </a:p>
      </c:txPr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0"/>
  <c:chart>
    <c:title>
      <c:tx>
        <c:rich>
          <a:bodyPr/>
          <a:lstStyle/>
          <a:p>
            <a:pPr>
              <a:defRPr lang="en-US"/>
            </a:pPr>
            <a:r>
              <a:rPr lang="en-US" altLang="zh-CN"/>
              <a:t>2</a:t>
            </a:r>
            <a:r>
              <a:rPr lang="zh-CN" altLang="en-US"/>
              <a:t>个同族国家</a:t>
            </a:r>
          </a:p>
        </c:rich>
      </c:tx>
      <c:layout>
        <c:manualLayout>
          <c:xMode val="edge"/>
          <c:yMode val="edge"/>
          <c:x val="0.30659708367612915"/>
          <c:y val="2.6143790849673214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v>申请量</c:v>
          </c:tx>
          <c:cat>
            <c:strRef>
              <c:f>Patentics!$A$2:$A$5</c:f>
              <c:strCache>
                <c:ptCount val="4"/>
                <c:pt idx="0">
                  <c:v>CN</c:v>
                </c:pt>
                <c:pt idx="1">
                  <c:v>WO</c:v>
                </c:pt>
                <c:pt idx="2">
                  <c:v>US</c:v>
                </c:pt>
                <c:pt idx="3">
                  <c:v>KR</c:v>
                </c:pt>
              </c:strCache>
            </c:strRef>
          </c:cat>
          <c:val>
            <c:numRef>
              <c:f>Patentics!$B$2:$B$5</c:f>
              <c:numCache>
                <c:formatCode>General</c:formatCode>
                <c:ptCount val="4"/>
                <c:pt idx="0">
                  <c:v>64514</c:v>
                </c:pt>
                <c:pt idx="1">
                  <c:v>58289</c:v>
                </c:pt>
                <c:pt idx="2">
                  <c:v>39157</c:v>
                </c:pt>
                <c:pt idx="3">
                  <c:v>4430</c:v>
                </c:pt>
              </c:numCache>
            </c:numRef>
          </c:val>
        </c:ser>
        <c:axId val="95144576"/>
        <c:axId val="95748480"/>
      </c:barChart>
      <c:catAx>
        <c:axId val="951445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en-US"/>
            </a:pPr>
            <a:endParaRPr lang="zh-CN"/>
          </a:p>
        </c:txPr>
        <c:crossAx val="95748480"/>
        <c:crosses val="autoZero"/>
        <c:auto val="1"/>
        <c:lblAlgn val="ctr"/>
        <c:lblOffset val="100"/>
      </c:catAx>
      <c:valAx>
        <c:axId val="9574848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en-US"/>
            </a:pPr>
            <a:endParaRPr lang="zh-CN"/>
          </a:p>
        </c:txPr>
        <c:crossAx val="9514457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lang="en-US"/>
          </a:pPr>
          <a:endParaRPr lang="zh-CN"/>
        </a:p>
      </c:txPr>
    </c:legend>
    <c:plotVisOnly val="1"/>
    <c:dispBlanksAs val="gap"/>
  </c:chart>
  <c:spPr>
    <a:ln w="25400">
      <a:solidFill>
        <a:schemeClr val="accent1"/>
      </a:solidFill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全球进入</a:t>
            </a:r>
            <a:r>
              <a:rPr lang="zh-CN" altLang="en-US" dirty="0" smtClean="0"/>
              <a:t>中国专利的全球</a:t>
            </a:r>
            <a:r>
              <a:rPr lang="zh-CN" altLang="en-US" dirty="0"/>
              <a:t>分布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1602537182852148"/>
          <c:y val="0.2"/>
          <c:w val="0.8395301837270337"/>
          <c:h val="0.71574876057159564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Patentics!$A$2:$A$16</c:f>
              <c:strCache>
                <c:ptCount val="15"/>
                <c:pt idx="0">
                  <c:v>US</c:v>
                </c:pt>
                <c:pt idx="1">
                  <c:v>EP</c:v>
                </c:pt>
                <c:pt idx="2">
                  <c:v>JP</c:v>
                </c:pt>
                <c:pt idx="3">
                  <c:v>CN</c:v>
                </c:pt>
                <c:pt idx="4">
                  <c:v>WO</c:v>
                </c:pt>
                <c:pt idx="5">
                  <c:v>KR</c:v>
                </c:pt>
                <c:pt idx="6">
                  <c:v>DE</c:v>
                </c:pt>
                <c:pt idx="7">
                  <c:v>AU</c:v>
                </c:pt>
                <c:pt idx="8">
                  <c:v>CA</c:v>
                </c:pt>
                <c:pt idx="9">
                  <c:v>TW</c:v>
                </c:pt>
                <c:pt idx="10">
                  <c:v>RU</c:v>
                </c:pt>
                <c:pt idx="11">
                  <c:v>BR</c:v>
                </c:pt>
                <c:pt idx="12">
                  <c:v>AT</c:v>
                </c:pt>
                <c:pt idx="13">
                  <c:v>GB</c:v>
                </c:pt>
                <c:pt idx="14">
                  <c:v>ES</c:v>
                </c:pt>
              </c:strCache>
            </c:strRef>
          </c:cat>
          <c:val>
            <c:numRef>
              <c:f>Patentics!$B$2:$B$16</c:f>
              <c:numCache>
                <c:formatCode>General</c:formatCode>
                <c:ptCount val="15"/>
                <c:pt idx="0">
                  <c:v>2106514</c:v>
                </c:pt>
                <c:pt idx="1">
                  <c:v>1897559</c:v>
                </c:pt>
                <c:pt idx="2">
                  <c:v>1541311</c:v>
                </c:pt>
                <c:pt idx="3">
                  <c:v>1454474</c:v>
                </c:pt>
                <c:pt idx="4">
                  <c:v>1161422</c:v>
                </c:pt>
                <c:pt idx="5">
                  <c:v>775788</c:v>
                </c:pt>
                <c:pt idx="6">
                  <c:v>563015</c:v>
                </c:pt>
                <c:pt idx="7">
                  <c:v>470816</c:v>
                </c:pt>
                <c:pt idx="8">
                  <c:v>437626</c:v>
                </c:pt>
                <c:pt idx="9">
                  <c:v>295437</c:v>
                </c:pt>
                <c:pt idx="10">
                  <c:v>171597</c:v>
                </c:pt>
                <c:pt idx="11">
                  <c:v>169272</c:v>
                </c:pt>
                <c:pt idx="12">
                  <c:v>163393</c:v>
                </c:pt>
                <c:pt idx="13">
                  <c:v>147988</c:v>
                </c:pt>
                <c:pt idx="14">
                  <c:v>147978</c:v>
                </c:pt>
              </c:numCache>
            </c:numRef>
          </c:val>
        </c:ser>
        <c:gapWidth val="219"/>
        <c:overlap val="-27"/>
        <c:axId val="95827840"/>
        <c:axId val="95829376"/>
      </c:barChart>
      <c:catAx>
        <c:axId val="958278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829376"/>
        <c:crosses val="autoZero"/>
        <c:auto val="1"/>
        <c:lblAlgn val="ctr"/>
        <c:lblOffset val="100"/>
      </c:catAx>
      <c:valAx>
        <c:axId val="958293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827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同族国家数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Patentics!$B$1</c:f>
              <c:strCache>
                <c:ptCount val="1"/>
                <c:pt idx="0">
                  <c:v>数量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Patentics!$A$2:$A$15</c:f>
              <c:numCache>
                <c:formatCode>General</c:formatCode>
                <c:ptCount val="14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4</c:v>
                </c:pt>
                <c:pt idx="4">
                  <c:v>8</c:v>
                </c:pt>
                <c:pt idx="5">
                  <c:v>9</c:v>
                </c:pt>
                <c:pt idx="6">
                  <c:v>3</c:v>
                </c:pt>
                <c:pt idx="7">
                  <c:v>10</c:v>
                </c:pt>
                <c:pt idx="8">
                  <c:v>11</c:v>
                </c:pt>
                <c:pt idx="9">
                  <c:v>12</c:v>
                </c:pt>
                <c:pt idx="10">
                  <c:v>13</c:v>
                </c:pt>
                <c:pt idx="11">
                  <c:v>14</c:v>
                </c:pt>
                <c:pt idx="12">
                  <c:v>15</c:v>
                </c:pt>
                <c:pt idx="13">
                  <c:v>16</c:v>
                </c:pt>
              </c:numCache>
            </c:numRef>
          </c:cat>
          <c:val>
            <c:numRef>
              <c:f>Patentics!$B$2:$B$15</c:f>
              <c:numCache>
                <c:formatCode>General</c:formatCode>
                <c:ptCount val="14"/>
                <c:pt idx="0">
                  <c:v>1613573</c:v>
                </c:pt>
                <c:pt idx="1">
                  <c:v>1579748</c:v>
                </c:pt>
                <c:pt idx="2">
                  <c:v>1384456</c:v>
                </c:pt>
                <c:pt idx="3">
                  <c:v>1139802</c:v>
                </c:pt>
                <c:pt idx="4">
                  <c:v>1021280</c:v>
                </c:pt>
                <c:pt idx="5">
                  <c:v>795844</c:v>
                </c:pt>
                <c:pt idx="6">
                  <c:v>650290</c:v>
                </c:pt>
                <c:pt idx="7">
                  <c:v>645088</c:v>
                </c:pt>
                <c:pt idx="8">
                  <c:v>512732</c:v>
                </c:pt>
                <c:pt idx="9">
                  <c:v>425572</c:v>
                </c:pt>
                <c:pt idx="10">
                  <c:v>348447</c:v>
                </c:pt>
                <c:pt idx="11">
                  <c:v>285114</c:v>
                </c:pt>
                <c:pt idx="12">
                  <c:v>240849</c:v>
                </c:pt>
                <c:pt idx="13">
                  <c:v>207661</c:v>
                </c:pt>
              </c:numCache>
            </c:numRef>
          </c:val>
        </c:ser>
        <c:gapWidth val="219"/>
        <c:overlap val="-27"/>
        <c:axId val="95899648"/>
        <c:axId val="95901184"/>
      </c:barChart>
      <c:catAx>
        <c:axId val="9589964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901184"/>
        <c:crosses val="autoZero"/>
        <c:auto val="1"/>
        <c:lblAlgn val="ctr"/>
        <c:lblOffset val="100"/>
      </c:catAx>
      <c:valAx>
        <c:axId val="9590118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899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35075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0170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50075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34609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25928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39614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64566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30273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53145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29565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79775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ED4A1-E364-436D-862E-9E84E7880226}" type="datetimeFigureOut">
              <a:rPr lang="zh-CN" altLang="en-US" smtClean="0"/>
              <a:pPr/>
              <a:t>2015-9-17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A6417-C048-486A-A94C-0E87072E8F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12939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&#20013;&#22269;top20&#25216;&#26415;&#39046;&#22495;&#22320;&#22495;&#20998;&#26512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中国专利全球化进程及</a:t>
            </a:r>
            <a:r>
              <a:rPr lang="en-US" altLang="zh-CN" dirty="0" err="1" smtClean="0"/>
              <a:t>Patentics</a:t>
            </a:r>
            <a:r>
              <a:rPr lang="zh-CN" altLang="en-US" dirty="0" smtClean="0"/>
              <a:t>新进展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索意互动（北京）信息技术有限公司</a:t>
            </a:r>
            <a:endParaRPr lang="en-US" altLang="zh-CN" dirty="0" smtClean="0"/>
          </a:p>
          <a:p>
            <a:r>
              <a:rPr lang="en-US" altLang="zh-CN" dirty="0" smtClean="0"/>
              <a:t>2015.9.15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456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5504543" cy="621846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>2. </a:t>
            </a:r>
            <a:r>
              <a:rPr lang="zh-CN" altLang="en-US" dirty="0" smtClean="0"/>
              <a:t>世界走进中国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219200"/>
            <a:ext cx="6404429" cy="4957763"/>
          </a:xfrm>
        </p:spPr>
        <p:txBody>
          <a:bodyPr/>
          <a:lstStyle/>
          <a:p>
            <a:r>
              <a:rPr lang="zh-CN" altLang="en-US" dirty="0" smtClean="0"/>
              <a:t>国外进入中国申请、授权发明、实用专利共</a:t>
            </a:r>
            <a:r>
              <a:rPr lang="en-US" altLang="zh-CN" dirty="0" smtClean="0">
                <a:effectLst/>
              </a:rPr>
              <a:t>2,201</a:t>
            </a:r>
            <a:r>
              <a:rPr lang="en-US" altLang="zh-CN" dirty="0" smtClean="0"/>
              <a:t>,</a:t>
            </a:r>
            <a:r>
              <a:rPr lang="en-US" altLang="zh-CN" dirty="0" smtClean="0">
                <a:effectLst/>
              </a:rPr>
              <a:t>247</a:t>
            </a:r>
            <a:r>
              <a:rPr lang="zh-CN" altLang="en-US" dirty="0" smtClean="0">
                <a:effectLst/>
              </a:rPr>
              <a:t>篇；</a:t>
            </a:r>
            <a:endParaRPr lang="en-US" altLang="zh-CN" dirty="0" smtClean="0">
              <a:effectLst/>
            </a:endParaRPr>
          </a:p>
          <a:p>
            <a:r>
              <a:rPr lang="en-US" altLang="zh-CN" dirty="0" smtClean="0">
                <a:effectLst/>
              </a:rPr>
              <a:t>2,201,247 </a:t>
            </a:r>
            <a:r>
              <a:rPr lang="zh-CN" altLang="en-US" dirty="0" smtClean="0">
                <a:effectLst/>
              </a:rPr>
              <a:t>篇国外进入中国专利与全球</a:t>
            </a:r>
            <a:r>
              <a:rPr lang="en-US" altLang="zh-CN" dirty="0" smtClean="0">
                <a:effectLst/>
              </a:rPr>
              <a:t>99</a:t>
            </a:r>
            <a:r>
              <a:rPr lang="zh-CN" altLang="en-US" dirty="0" smtClean="0">
                <a:effectLst/>
              </a:rPr>
              <a:t>个国家</a:t>
            </a:r>
            <a:r>
              <a:rPr lang="en-US" altLang="zh-CN" dirty="0" smtClean="0">
                <a:effectLst/>
              </a:rPr>
              <a:t>12,909,305</a:t>
            </a:r>
            <a:r>
              <a:rPr lang="zh-CN" altLang="en-US" dirty="0" smtClean="0">
                <a:effectLst/>
              </a:rPr>
              <a:t>篇专利同族；</a:t>
            </a:r>
            <a:endParaRPr lang="en-US" altLang="zh-CN" dirty="0" smtClean="0">
              <a:effectLst/>
            </a:endParaRPr>
          </a:p>
          <a:p>
            <a:endParaRPr lang="zh-CN" altLang="en-US" dirty="0"/>
          </a:p>
        </p:txBody>
      </p:sp>
      <p:pic>
        <p:nvPicPr>
          <p:cNvPr id="2050" name="Picture 2" descr="test-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381" y="188685"/>
            <a:ext cx="4438876" cy="652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248455327"/>
              </p:ext>
            </p:extLst>
          </p:nvPr>
        </p:nvGraphicFramePr>
        <p:xfrm>
          <a:off x="1081313" y="3114447"/>
          <a:ext cx="5885543" cy="3398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206676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5389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>2.</a:t>
            </a:r>
            <a:r>
              <a:rPr lang="zh-CN" altLang="en-US" dirty="0" smtClean="0"/>
              <a:t>世界走进中国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2085" y="1219200"/>
            <a:ext cx="5330371" cy="530610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世界进入中国的中国专利的同族国家数以</a:t>
            </a:r>
            <a:r>
              <a:rPr lang="en-US" altLang="zh-CN" dirty="0" smtClean="0"/>
              <a:t>6</a:t>
            </a:r>
            <a:r>
              <a:rPr lang="zh-CN" altLang="en-US" dirty="0" smtClean="0"/>
              <a:t>个国家为最多，共</a:t>
            </a:r>
            <a:r>
              <a:rPr lang="en-US" altLang="zh-CN" dirty="0" smtClean="0"/>
              <a:t>1,613,573</a:t>
            </a:r>
            <a:r>
              <a:rPr lang="zh-CN" altLang="en-US" dirty="0" smtClean="0"/>
              <a:t>篇，其次为</a:t>
            </a:r>
            <a:r>
              <a:rPr lang="en-US" altLang="zh-CN" dirty="0" smtClean="0"/>
              <a:t>5</a:t>
            </a:r>
            <a:r>
              <a:rPr lang="zh-CN" altLang="en-US" dirty="0" smtClean="0"/>
              <a:t>个国家</a:t>
            </a:r>
            <a:r>
              <a:rPr lang="en-US" altLang="zh-CN" dirty="0" smtClean="0"/>
              <a:t>1,579,748</a:t>
            </a:r>
            <a:r>
              <a:rPr lang="zh-CN" altLang="en-US" dirty="0" smtClean="0"/>
              <a:t>篇；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其中同族国家中，一定有一个是</a:t>
            </a:r>
            <a:r>
              <a:rPr lang="en-US" altLang="zh-CN" dirty="0" smtClean="0"/>
              <a:t>CN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进一步，我们希望知道在这些</a:t>
            </a:r>
            <a:r>
              <a:rPr lang="en-US" altLang="zh-CN" dirty="0" smtClean="0"/>
              <a:t>6</a:t>
            </a:r>
            <a:r>
              <a:rPr lang="zh-CN" altLang="en-US" dirty="0" smtClean="0"/>
              <a:t>国专利中，哪些国家、哪些申请人，哪些技术领域为最多！</a:t>
            </a:r>
            <a:endParaRPr lang="zh-CN" altLang="en-US" dirty="0"/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71186457"/>
              </p:ext>
            </p:extLst>
          </p:nvPr>
        </p:nvGraphicFramePr>
        <p:xfrm>
          <a:off x="6320972" y="1970315"/>
          <a:ext cx="5032828" cy="4053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26094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59201" y="189818"/>
            <a:ext cx="7594599" cy="752475"/>
          </a:xfrm>
        </p:spPr>
        <p:txBody>
          <a:bodyPr/>
          <a:lstStyle/>
          <a:p>
            <a:pPr algn="ctr"/>
            <a:r>
              <a:rPr lang="en-US" altLang="zh-CN" dirty="0" smtClean="0"/>
              <a:t>2. </a:t>
            </a:r>
            <a:r>
              <a:rPr lang="zh-CN" altLang="en-US" dirty="0" smtClean="0"/>
              <a:t>世界走进中国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49674" y="878793"/>
            <a:ext cx="8191500" cy="196215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431800" y="420913"/>
            <a:ext cx="3182257" cy="60379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6</a:t>
            </a:r>
            <a:r>
              <a:rPr lang="zh-CN" altLang="en-US" dirty="0" smtClean="0"/>
              <a:t>国专利中，</a:t>
            </a:r>
            <a:r>
              <a:rPr lang="en-US" altLang="zh-CN" dirty="0" smtClean="0"/>
              <a:t>EP, 309,432</a:t>
            </a:r>
            <a:r>
              <a:rPr lang="zh-CN" altLang="en-US" dirty="0" smtClean="0"/>
              <a:t>篇，美国，</a:t>
            </a:r>
            <a:r>
              <a:rPr lang="en-US" altLang="zh-CN" dirty="0" smtClean="0"/>
              <a:t>307,568</a:t>
            </a:r>
            <a:r>
              <a:rPr lang="zh-CN" altLang="en-US" dirty="0" smtClean="0"/>
              <a:t>篇为最多</a:t>
            </a:r>
            <a:r>
              <a:rPr lang="zh-CN" altLang="en-US" dirty="0"/>
              <a:t>组成</a:t>
            </a:r>
            <a:r>
              <a:rPr lang="zh-CN" altLang="en-US" dirty="0" smtClean="0"/>
              <a:t>专利国家；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6</a:t>
            </a:r>
            <a:r>
              <a:rPr lang="zh-CN" altLang="en-US" dirty="0" smtClean="0"/>
              <a:t>国专利中，松下、三星电子为为最多申请人；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6</a:t>
            </a:r>
            <a:r>
              <a:rPr lang="zh-CN" altLang="en-US" dirty="0" smtClean="0"/>
              <a:t>国专利中，</a:t>
            </a:r>
            <a:r>
              <a:rPr lang="en-US" altLang="zh-CN" dirty="0" smtClean="0"/>
              <a:t>G06F017/30</a:t>
            </a:r>
            <a:r>
              <a:rPr lang="zh-CN" altLang="en-US" dirty="0" smtClean="0"/>
              <a:t>、</a:t>
            </a:r>
            <a:r>
              <a:rPr lang="en-US" altLang="zh-CN" dirty="0" smtClean="0"/>
              <a:t>H04L028/06</a:t>
            </a:r>
            <a:r>
              <a:rPr lang="zh-CN" altLang="en-US" dirty="0" smtClean="0"/>
              <a:t>为最主要技术领域！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9200" y="2896846"/>
            <a:ext cx="8181975" cy="196215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64188" y="4858996"/>
            <a:ext cx="8181975" cy="194310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03371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8593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中国专利全球化进程</a:t>
            </a:r>
            <a:r>
              <a:rPr lang="zh-CN" altLang="en-US" dirty="0"/>
              <a:t>比较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1134" y="1176866"/>
            <a:ext cx="10769600" cy="519483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dirty="0" smtClean="0"/>
              <a:t>三国专利比较</a:t>
            </a:r>
            <a:endParaRPr lang="en-US" altLang="zh-CN" dirty="0" smtClean="0"/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en-US" dirty="0" smtClean="0"/>
              <a:t>中国国内</a:t>
            </a:r>
            <a:r>
              <a:rPr lang="en-US" altLang="zh-CN" dirty="0" smtClean="0"/>
              <a:t>3</a:t>
            </a:r>
            <a:r>
              <a:rPr lang="zh-CN" altLang="en-US" dirty="0" smtClean="0"/>
              <a:t>国专利为</a:t>
            </a:r>
            <a:r>
              <a:rPr lang="en-US" altLang="zh-CN" dirty="0" smtClean="0">
                <a:solidFill>
                  <a:srgbClr val="252525"/>
                </a:solidFill>
                <a:latin typeface="Arial" panose="020B0604020202020204" pitchFamily="34" charset="0"/>
              </a:rPr>
              <a:t>1937</a:t>
            </a:r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篇；</a:t>
            </a:r>
            <a:endParaRPr lang="en-US" altLang="zh-CN" dirty="0" smtClean="0">
              <a:solidFill>
                <a:srgbClr val="252525"/>
              </a:solidFill>
              <a:latin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国外进入中国</a:t>
            </a:r>
            <a:r>
              <a:rPr lang="en-US" altLang="zh-CN" dirty="0" smtClean="0"/>
              <a:t>2,201,247</a:t>
            </a:r>
            <a:r>
              <a:rPr lang="zh-CN" altLang="en-US" dirty="0" smtClean="0"/>
              <a:t>篇</a:t>
            </a:r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中包含</a:t>
            </a:r>
            <a:r>
              <a:rPr lang="en-US" altLang="zh-CN" dirty="0" smtClean="0">
                <a:solidFill>
                  <a:srgbClr val="252525"/>
                </a:solidFill>
                <a:latin typeface="Arial" panose="020B0604020202020204" pitchFamily="34" charset="0"/>
              </a:rPr>
              <a:t>3</a:t>
            </a:r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国专利为</a:t>
            </a:r>
            <a:r>
              <a:rPr lang="en-US" altLang="zh-CN" dirty="0" smtClean="0">
                <a:solidFill>
                  <a:srgbClr val="252525"/>
                </a:solidFill>
                <a:latin typeface="Arial" panose="020B0604020202020204" pitchFamily="34" charset="0"/>
              </a:rPr>
              <a:t>456,259</a:t>
            </a:r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篇；</a:t>
            </a:r>
            <a:endParaRPr lang="en-US" altLang="zh-CN" dirty="0" smtClean="0">
              <a:solidFill>
                <a:srgbClr val="252525"/>
              </a:solidFill>
              <a:latin typeface="Arial" panose="020B0604020202020204" pitchFamily="34" charset="0"/>
            </a:endParaRPr>
          </a:p>
          <a:p>
            <a:pPr>
              <a:buNone/>
            </a:pPr>
            <a:endParaRPr lang="en-US" altLang="zh-CN" dirty="0" smtClean="0">
              <a:effectLst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dirty="0" smtClean="0">
                <a:effectLst/>
              </a:rPr>
              <a:t>美国专利比较</a:t>
            </a:r>
            <a:endParaRPr lang="en-US" altLang="zh-CN" dirty="0" smtClean="0">
              <a:effectLst/>
            </a:endParaRP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en-US" dirty="0" smtClean="0"/>
              <a:t>美国本国专利</a:t>
            </a:r>
            <a:r>
              <a:rPr lang="en-US" altLang="zh-CN" dirty="0" smtClean="0"/>
              <a:t>(</a:t>
            </a:r>
            <a:r>
              <a:rPr lang="zh-CN" altLang="en-US" dirty="0" smtClean="0"/>
              <a:t>授权、申请</a:t>
            </a:r>
            <a:r>
              <a:rPr lang="en-US" altLang="zh-CN" dirty="0" smtClean="0"/>
              <a:t>)</a:t>
            </a:r>
            <a:r>
              <a:rPr lang="en-US" altLang="zh-CN" dirty="0" smtClean="0">
                <a:effectLst/>
              </a:rPr>
              <a:t>5,871,480</a:t>
            </a:r>
            <a:r>
              <a:rPr lang="zh-CN" altLang="en-US" dirty="0" smtClean="0">
                <a:effectLst/>
              </a:rPr>
              <a:t>篇，全球同族</a:t>
            </a:r>
            <a:r>
              <a:rPr lang="en-US" altLang="zh-CN" dirty="0" smtClean="0">
                <a:solidFill>
                  <a:srgbClr val="FF0000"/>
                </a:solidFill>
                <a:effectLst/>
              </a:rPr>
              <a:t>14,368,816</a:t>
            </a:r>
            <a:r>
              <a:rPr lang="zh-CN" altLang="en-US" dirty="0" smtClean="0">
                <a:effectLst/>
              </a:rPr>
              <a:t>篇；</a:t>
            </a:r>
            <a:endParaRPr lang="en-US" altLang="zh-CN" dirty="0" smtClean="0">
              <a:effectLst/>
            </a:endParaRP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en-US" dirty="0" smtClean="0"/>
              <a:t>非美国本国进入美国</a:t>
            </a:r>
            <a:r>
              <a:rPr lang="en-US" altLang="zh-CN" dirty="0" smtClean="0">
                <a:effectLst/>
              </a:rPr>
              <a:t>3,861</a:t>
            </a:r>
            <a:r>
              <a:rPr lang="en-US" altLang="zh-CN" dirty="0" smtClean="0"/>
              <a:t>,</a:t>
            </a:r>
            <a:r>
              <a:rPr lang="en-US" altLang="zh-CN" dirty="0" smtClean="0">
                <a:effectLst/>
              </a:rPr>
              <a:t>566</a:t>
            </a:r>
            <a:r>
              <a:rPr lang="zh-CN" altLang="en-US" dirty="0" smtClean="0">
                <a:effectLst/>
              </a:rPr>
              <a:t>篇</a:t>
            </a:r>
            <a:r>
              <a:rPr lang="zh-CN" altLang="en-US" dirty="0" smtClean="0"/>
              <a:t>，全球同族</a:t>
            </a:r>
            <a:r>
              <a:rPr lang="en-US" altLang="zh-CN" dirty="0" smtClean="0">
                <a:solidFill>
                  <a:srgbClr val="FF0000"/>
                </a:solidFill>
                <a:effectLst/>
              </a:rPr>
              <a:t>19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en-US" altLang="zh-CN" dirty="0" smtClean="0">
                <a:solidFill>
                  <a:srgbClr val="FF0000"/>
                </a:solidFill>
                <a:effectLst/>
              </a:rPr>
              <a:t>554,181</a:t>
            </a:r>
            <a:r>
              <a:rPr lang="zh-CN" altLang="en-US" dirty="0" smtClean="0">
                <a:effectLst/>
              </a:rPr>
              <a:t>；</a:t>
            </a:r>
            <a:endParaRPr lang="en-US" altLang="zh-CN" dirty="0" smtClean="0">
              <a:effectLst/>
            </a:endParaRPr>
          </a:p>
          <a:p>
            <a:pPr lvl="1">
              <a:buFont typeface="Wingdings" panose="05000000000000000000" pitchFamily="2" charset="2"/>
              <a:buChar char="n"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dirty="0" smtClean="0">
                <a:effectLst/>
              </a:rPr>
              <a:t>日本专利比较</a:t>
            </a:r>
            <a:endParaRPr lang="en-US" altLang="zh-CN" dirty="0" smtClean="0">
              <a:effectLst/>
            </a:endParaRP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/>
              </a:rPr>
              <a:t>日本本国专利申请</a:t>
            </a:r>
            <a:r>
              <a:rPr lang="en-US" altLang="zh-CN" dirty="0" smtClean="0">
                <a:effectLst/>
              </a:rPr>
              <a:t>6,783</a:t>
            </a:r>
            <a:r>
              <a:rPr lang="en-US" altLang="zh-CN" dirty="0" smtClean="0"/>
              <a:t>,</a:t>
            </a:r>
            <a:r>
              <a:rPr lang="en-US" altLang="zh-CN" dirty="0" smtClean="0">
                <a:effectLst/>
              </a:rPr>
              <a:t>439</a:t>
            </a:r>
            <a:r>
              <a:rPr lang="zh-CN" altLang="en-US" dirty="0" smtClean="0">
                <a:effectLst/>
              </a:rPr>
              <a:t>篇，全球同族</a:t>
            </a:r>
            <a:r>
              <a:rPr lang="en-US" altLang="zh-CN" dirty="0" smtClean="0">
                <a:solidFill>
                  <a:srgbClr val="FF0000"/>
                </a:solidFill>
                <a:effectLst/>
              </a:rPr>
              <a:t>5,848,559</a:t>
            </a:r>
            <a:r>
              <a:rPr lang="en-US" altLang="zh-CN" dirty="0" smtClean="0">
                <a:effectLst/>
              </a:rPr>
              <a:t>;</a:t>
            </a:r>
            <a:endParaRPr lang="en-US" altLang="zh-CN" dirty="0" smtClean="0"/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en-US" dirty="0" smtClean="0"/>
              <a:t>非日本进入日本</a:t>
            </a:r>
            <a:r>
              <a:rPr lang="en-US" altLang="zh-CN" dirty="0" smtClean="0">
                <a:effectLst/>
              </a:rPr>
              <a:t>446,206</a:t>
            </a:r>
            <a:r>
              <a:rPr lang="zh-CN" altLang="en-US" dirty="0" smtClean="0">
                <a:effectLst/>
              </a:rPr>
              <a:t>篇，全球</a:t>
            </a:r>
            <a:r>
              <a:rPr lang="zh-CN" altLang="en-US" dirty="0" smtClean="0"/>
              <a:t>同族</a:t>
            </a:r>
            <a:r>
              <a:rPr lang="en-US" altLang="zh-CN" dirty="0" smtClean="0">
                <a:solidFill>
                  <a:srgbClr val="FF0000"/>
                </a:solidFill>
                <a:effectLst/>
              </a:rPr>
              <a:t>4,001,196</a:t>
            </a:r>
            <a:r>
              <a:rPr lang="zh-CN" altLang="en-US" dirty="0" smtClean="0">
                <a:effectLst/>
              </a:rPr>
              <a:t>；</a:t>
            </a:r>
            <a:endParaRPr lang="en-US" altLang="zh-CN" dirty="0" smtClean="0">
              <a:effectLst/>
            </a:endParaRPr>
          </a:p>
          <a:p>
            <a:pPr marL="457200" lvl="1" indent="0">
              <a:buNone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dirty="0" smtClean="0"/>
              <a:t>中国专利比较</a:t>
            </a:r>
            <a:endParaRPr lang="en-US" altLang="zh-CN" dirty="0" smtClean="0"/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/>
              </a:rPr>
              <a:t>中国本国专利申请</a:t>
            </a:r>
            <a:r>
              <a:rPr lang="en-US" altLang="zh-CN" dirty="0" smtClean="0">
                <a:effectLst/>
              </a:rPr>
              <a:t>8,716,931</a:t>
            </a:r>
            <a:r>
              <a:rPr lang="zh-CN" altLang="en-US" dirty="0" smtClean="0">
                <a:effectLst/>
              </a:rPr>
              <a:t>篇，全球同族</a:t>
            </a:r>
            <a:r>
              <a:rPr lang="en-US" altLang="zh-CN" dirty="0" smtClean="0">
                <a:solidFill>
                  <a:srgbClr val="FF0000"/>
                </a:solidFill>
              </a:rPr>
              <a:t>454,425</a:t>
            </a:r>
            <a:r>
              <a:rPr lang="zh-CN" altLang="en-US" dirty="0" smtClean="0"/>
              <a:t>篇；</a:t>
            </a:r>
            <a:endParaRPr lang="en-US" altLang="zh-CN" dirty="0" smtClean="0"/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/>
              </a:rPr>
              <a:t>非中国专利进入中国</a:t>
            </a:r>
            <a:r>
              <a:rPr lang="en-US" altLang="zh-CN" dirty="0" smtClean="0">
                <a:effectLst/>
              </a:rPr>
              <a:t>2,201</a:t>
            </a:r>
            <a:r>
              <a:rPr lang="en-US" altLang="zh-CN" dirty="0" smtClean="0"/>
              <a:t>,</a:t>
            </a:r>
            <a:r>
              <a:rPr lang="en-US" altLang="zh-CN" dirty="0" smtClean="0">
                <a:effectLst/>
              </a:rPr>
              <a:t>247</a:t>
            </a:r>
            <a:r>
              <a:rPr lang="zh-CN" altLang="en-US" dirty="0" smtClean="0">
                <a:effectLst/>
              </a:rPr>
              <a:t>篇，全球同族</a:t>
            </a:r>
            <a:r>
              <a:rPr lang="en-US" altLang="zh-CN" dirty="0" smtClean="0">
                <a:solidFill>
                  <a:srgbClr val="FF0000"/>
                </a:solidFill>
                <a:effectLst/>
              </a:rPr>
              <a:t>12,909,305</a:t>
            </a:r>
            <a:r>
              <a:rPr lang="zh-CN" altLang="en-US" dirty="0" smtClean="0">
                <a:effectLst/>
              </a:rPr>
              <a:t>篇；</a:t>
            </a:r>
            <a:endParaRPr lang="en-US" altLang="zh-CN" dirty="0" smtClean="0">
              <a:solidFill>
                <a:srgbClr val="252525"/>
              </a:solidFill>
              <a:latin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n"/>
            </a:pPr>
            <a:endParaRPr lang="en-US" altLang="zh-CN" dirty="0" smtClean="0">
              <a:effectLst/>
            </a:endParaRPr>
          </a:p>
          <a:p>
            <a:pPr lvl="1">
              <a:buFont typeface="Wingdings" panose="05000000000000000000" pitchFamily="2" charset="2"/>
              <a:buChar char="n"/>
            </a:pPr>
            <a:endParaRPr lang="en-US" altLang="zh-CN" dirty="0" smtClean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005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9240"/>
          </a:xfrm>
        </p:spPr>
        <p:txBody>
          <a:bodyPr/>
          <a:lstStyle/>
          <a:p>
            <a:pPr algn="ctr"/>
            <a:r>
              <a:rPr lang="en-US" altLang="zh-CN" dirty="0" err="1" smtClean="0"/>
              <a:t>Patentics</a:t>
            </a:r>
            <a:r>
              <a:rPr lang="zh-CN" altLang="en-US" dirty="0" smtClean="0"/>
              <a:t>新进展</a:t>
            </a:r>
            <a:r>
              <a:rPr lang="en-US" altLang="zh-CN" dirty="0" smtClean="0"/>
              <a:t>-</a:t>
            </a:r>
            <a:r>
              <a:rPr lang="zh-CN" altLang="en-US" dirty="0" smtClean="0"/>
              <a:t>全球电信标准专利库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8577" y="1304366"/>
            <a:ext cx="5505450" cy="400050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70462" y="1994090"/>
            <a:ext cx="5543550" cy="363855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32712" y="3131489"/>
            <a:ext cx="5486400" cy="3190875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297880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211" y="369251"/>
            <a:ext cx="3088341" cy="1325563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华为、中兴标准专利无效分析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210" y="2350060"/>
            <a:ext cx="3088341" cy="4351338"/>
          </a:xfrm>
        </p:spPr>
        <p:txBody>
          <a:bodyPr/>
          <a:lstStyle/>
          <a:p>
            <a:r>
              <a:rPr lang="zh-CN" altLang="en-US" dirty="0" smtClean="0"/>
              <a:t>华为有</a:t>
            </a:r>
            <a:r>
              <a:rPr lang="en-US" altLang="zh-CN" dirty="0" smtClean="0"/>
              <a:t>4</a:t>
            </a:r>
            <a:r>
              <a:rPr lang="zh-CN" altLang="en-US" dirty="0" smtClean="0"/>
              <a:t>篇标准专利被爱立信无效；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中兴有</a:t>
            </a:r>
            <a:r>
              <a:rPr lang="en-US" altLang="zh-CN" dirty="0" smtClean="0"/>
              <a:t>6</a:t>
            </a:r>
            <a:r>
              <a:rPr lang="zh-CN" altLang="en-US" dirty="0" smtClean="0"/>
              <a:t>篇标准专利被华为无效；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9560" y="369251"/>
            <a:ext cx="4395228" cy="58077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75593" y="421622"/>
            <a:ext cx="3895383" cy="575534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974667" y="3623735"/>
            <a:ext cx="762000" cy="16086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00082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209365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3200" b="1" dirty="0" smtClean="0"/>
              <a:t>检索发现不应该放弃的标准专利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3209365" cy="4351338"/>
          </a:xfrm>
        </p:spPr>
        <p:txBody>
          <a:bodyPr/>
          <a:lstStyle/>
          <a:p>
            <a:r>
              <a:rPr lang="zh-CN" altLang="en-US" dirty="0" smtClean="0"/>
              <a:t>华为主动放弃标准专利</a:t>
            </a:r>
            <a:r>
              <a:rPr lang="en-US" altLang="zh-CN" dirty="0" smtClean="0"/>
              <a:t>150</a:t>
            </a:r>
            <a:r>
              <a:rPr lang="zh-CN" altLang="en-US" dirty="0" smtClean="0"/>
              <a:t>篇，在标准领域是非常少见；</a:t>
            </a:r>
            <a:endParaRPr lang="en-US" altLang="zh-CN" dirty="0" smtClean="0"/>
          </a:p>
          <a:p>
            <a:r>
              <a:rPr lang="zh-CN" altLang="en-US" dirty="0" smtClean="0"/>
              <a:t>已经告知华为，表示不会再发生；</a:t>
            </a:r>
            <a:endParaRPr lang="en-US" altLang="zh-CN" dirty="0" smtClean="0"/>
          </a:p>
          <a:p>
            <a:r>
              <a:rPr lang="zh-CN" altLang="en-US" dirty="0" smtClean="0"/>
              <a:t>中兴除了被无效，无主动放弃！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76165" y="250675"/>
            <a:ext cx="4424082" cy="6427885"/>
          </a:xfrm>
          <a:prstGeom prst="rect">
            <a:avLst/>
          </a:prstGeom>
          <a:ln w="25400">
            <a:solidFill>
              <a:srgbClr val="00B0F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31207" y="2030970"/>
            <a:ext cx="4175312" cy="2867294"/>
          </a:xfrm>
          <a:prstGeom prst="rect">
            <a:avLst/>
          </a:prstGeom>
          <a:ln w="25400">
            <a:solidFill>
              <a:srgbClr val="00B0F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727153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1625" y="246927"/>
            <a:ext cx="9038709" cy="6475606"/>
          </a:xfrm>
          <a:prstGeom prst="rect">
            <a:avLst/>
          </a:prstGeom>
          <a:ln w="22225">
            <a:solidFill>
              <a:srgbClr val="00B0F0"/>
            </a:solidFill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8259" y="191198"/>
            <a:ext cx="2501153" cy="666680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无缝集成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ETSI/3GPP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全部标准和全部相关标准专利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buFont typeface="Wingdings" pitchFamily="2" charset="2"/>
              <a:buChar char="§"/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§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相关标准专利（列表）与相关标准同位显示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线形标注 1 4"/>
          <p:cNvSpPr/>
          <p:nvPr/>
        </p:nvSpPr>
        <p:spPr>
          <a:xfrm>
            <a:off x="9738427" y="2437818"/>
            <a:ext cx="2000853" cy="722241"/>
          </a:xfrm>
          <a:prstGeom prst="borderCallout1">
            <a:avLst>
              <a:gd name="adj1" fmla="val -395"/>
              <a:gd name="adj2" fmla="val 49883"/>
              <a:gd name="adj3" fmla="val -78297"/>
              <a:gd name="adj4" fmla="val 6791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3GPP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最新标准</a:t>
            </a:r>
            <a:r>
              <a:rPr lang="en-US" altLang="zh-CN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TR25.814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5735960" y="4341597"/>
            <a:ext cx="1646475" cy="929650"/>
          </a:xfrm>
          <a:prstGeom prst="borderCallout1">
            <a:avLst>
              <a:gd name="adj1" fmla="val 58395"/>
              <a:gd name="adj2" fmla="val -441"/>
              <a:gd name="adj3" fmla="val -169826"/>
              <a:gd name="adj4" fmla="val 49074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TR25.814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的专利列表</a:t>
            </a:r>
          </a:p>
        </p:txBody>
      </p:sp>
      <p:sp>
        <p:nvSpPr>
          <p:cNvPr id="7" name="线形标注 1 4"/>
          <p:cNvSpPr/>
          <p:nvPr/>
        </p:nvSpPr>
        <p:spPr>
          <a:xfrm>
            <a:off x="5392832" y="1241900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标准专利列表与标准</a:t>
            </a:r>
            <a:endParaRPr lang="en-US" altLang="zh-CN" sz="1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同位浏览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64800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56765" y="210623"/>
            <a:ext cx="9278470" cy="6647377"/>
          </a:xfrm>
          <a:prstGeom prst="rect">
            <a:avLst/>
          </a:prstGeom>
          <a:ln w="22225">
            <a:solidFill>
              <a:srgbClr val="00B0F0"/>
            </a:solidFill>
          </a:ln>
        </p:spPr>
      </p:pic>
      <p:sp>
        <p:nvSpPr>
          <p:cNvPr id="5" name="线形标注 1 4"/>
          <p:cNvSpPr/>
          <p:nvPr/>
        </p:nvSpPr>
        <p:spPr>
          <a:xfrm>
            <a:off x="4886617" y="964136"/>
            <a:ext cx="2388242" cy="726552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标准专利内容与标准内容同位浏览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4928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470" y="255494"/>
            <a:ext cx="2759778" cy="172122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大数据下“伪专利”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智能检索器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5470" y="2919832"/>
            <a:ext cx="2759778" cy="3534756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2014-12-23</a:t>
            </a:r>
            <a:r>
              <a:rPr lang="zh-CN" altLang="en-US" dirty="0" smtClean="0"/>
              <a:t>申请实用新型</a:t>
            </a:r>
            <a:r>
              <a:rPr lang="en-US" altLang="zh-CN" dirty="0" smtClean="0"/>
              <a:t>CN204421118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抄袭</a:t>
            </a:r>
            <a:r>
              <a:rPr lang="en-US" altLang="zh-CN" dirty="0" smtClean="0">
                <a:solidFill>
                  <a:srgbClr val="FF0000"/>
                </a:solidFill>
              </a:rPr>
              <a:t>2015-01-14</a:t>
            </a:r>
            <a:r>
              <a:rPr lang="zh-CN" altLang="en-US" dirty="0" smtClean="0"/>
              <a:t>公开的</a:t>
            </a:r>
            <a:r>
              <a:rPr lang="en-US" altLang="zh-CN" dirty="0" smtClean="0"/>
              <a:t>CN204100349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24814" y="255494"/>
            <a:ext cx="8867621" cy="6199094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161516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中国专利全球化进程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中国专利全球化进程可以用，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914400" lvl="1" indent="-457200">
              <a:buFont typeface="+mj-lt"/>
              <a:buAutoNum type="arabicPeriod"/>
            </a:pPr>
            <a:r>
              <a:rPr lang="zh-CN" altLang="en-US" dirty="0" smtClean="0"/>
              <a:t>中国走向世界（申请全球同族）；</a:t>
            </a:r>
            <a:endParaRPr lang="en-US" altLang="zh-CN" dirty="0" smtClean="0"/>
          </a:p>
          <a:p>
            <a:pPr marL="914400" lvl="1" indent="-457200">
              <a:buFont typeface="+mj-lt"/>
              <a:buAutoNum type="arabicPeriod"/>
            </a:pPr>
            <a:endParaRPr lang="en-US" altLang="zh-CN" dirty="0" smtClean="0"/>
          </a:p>
          <a:p>
            <a:pPr marL="914400" lvl="1" indent="-457200">
              <a:buFont typeface="+mj-lt"/>
              <a:buAutoNum type="arabicPeriod"/>
            </a:pPr>
            <a:r>
              <a:rPr lang="zh-CN" altLang="en-US" dirty="0" smtClean="0"/>
              <a:t>世界走进中国（申请中国同族）；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从全球自由贸易、专利保护法律上来说，这是对等、公平的游戏；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用大数据分析来量化分析中国乃至世界专利全球化进程！</a:t>
            </a:r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9708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840071" cy="818215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中国专利申请模式自动发现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65729"/>
            <a:ext cx="7109012" cy="519056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输入</a:t>
            </a:r>
            <a:r>
              <a:rPr lang="en-US" altLang="zh-CN" dirty="0" smtClean="0"/>
              <a:t>1983-2015</a:t>
            </a:r>
            <a:r>
              <a:rPr lang="zh-CN" altLang="en-US" dirty="0" smtClean="0"/>
              <a:t>年中国专利发明申请，系统自动发现：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“新生申请人”：第一次申请中国发明专利；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“群发申请模式”：一个或二个发明人，一次申请</a:t>
            </a:r>
            <a:r>
              <a:rPr lang="en-US" altLang="zh-CN" dirty="0" smtClean="0"/>
              <a:t>40</a:t>
            </a:r>
            <a:r>
              <a:rPr lang="zh-CN" altLang="en-US" dirty="0" smtClean="0"/>
              <a:t>篇以上；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“群发城市”：主要集中在几个城市，但是有“传染”倾向；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20326" y="121024"/>
            <a:ext cx="2512449" cy="6535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153774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28666" y="212002"/>
            <a:ext cx="3310569" cy="435133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US</a:t>
            </a: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CN</a:t>
            </a: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EP</a:t>
            </a: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JP</a:t>
            </a: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KR</a:t>
            </a: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专利运营信息与检索系统无缝</a:t>
            </a:r>
            <a:r>
              <a:rPr lang="zh-CN" altLang="en-US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集成</a:t>
            </a:r>
            <a:r>
              <a:rPr lang="en-US" altLang="zh-CN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endParaRPr lang="en-US" altLang="zh-CN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可检索、可浏览；</a:t>
            </a:r>
            <a:endParaRPr lang="zh-CN" altLang="en-US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818" y="212002"/>
            <a:ext cx="8172384" cy="6463127"/>
          </a:xfrm>
          <a:prstGeom prst="rect">
            <a:avLst/>
          </a:prstGeom>
          <a:ln w="22225">
            <a:solidFill>
              <a:srgbClr val="00B0F0"/>
            </a:solidFill>
          </a:ln>
        </p:spPr>
      </p:pic>
      <p:sp>
        <p:nvSpPr>
          <p:cNvPr id="7" name="线形标注 1 6"/>
          <p:cNvSpPr/>
          <p:nvPr/>
        </p:nvSpPr>
        <p:spPr>
          <a:xfrm>
            <a:off x="3832389" y="402918"/>
            <a:ext cx="2520280" cy="792088"/>
          </a:xfrm>
          <a:prstGeom prst="borderCallout1">
            <a:avLst>
              <a:gd name="adj1" fmla="val 47851"/>
              <a:gd name="adj2" fmla="val -250"/>
              <a:gd name="adj3" fmla="val 2479"/>
              <a:gd name="adj4" fmla="val -25729"/>
            </a:avLst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发现：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apple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从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2007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年开始大量购买专利，图为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apple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购买关于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触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控的核心专利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9590" y="3346380"/>
            <a:ext cx="6776561" cy="3224403"/>
          </a:xfrm>
          <a:prstGeom prst="rect">
            <a:avLst/>
          </a:prstGeom>
          <a:ln w="22225">
            <a:solidFill>
              <a:srgbClr val="00B0F0"/>
            </a:solidFill>
          </a:ln>
        </p:spPr>
      </p:pic>
      <p:sp>
        <p:nvSpPr>
          <p:cNvPr id="11" name="线形标注 1 10"/>
          <p:cNvSpPr/>
          <p:nvPr/>
        </p:nvSpPr>
        <p:spPr>
          <a:xfrm>
            <a:off x="8309623" y="4814047"/>
            <a:ext cx="1331918" cy="616046"/>
          </a:xfrm>
          <a:prstGeom prst="borderCallout1">
            <a:avLst>
              <a:gd name="adj1" fmla="val 47851"/>
              <a:gd name="adj2" fmla="val -250"/>
              <a:gd name="adj3" fmla="val 97340"/>
              <a:gd name="adj4" fmla="val -101017"/>
            </a:avLst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欧洲专利法律状态信息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226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7808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世界专利系统</a:t>
            </a:r>
            <a:r>
              <a:rPr lang="en-US" altLang="zh-CN" dirty="0" smtClean="0"/>
              <a:t>CPC</a:t>
            </a:r>
            <a:r>
              <a:rPr lang="zh-CN" altLang="en-US" dirty="0" smtClean="0"/>
              <a:t>自动分类</a:t>
            </a:r>
            <a:endParaRPr lang="en-US" dirty="0"/>
          </a:p>
        </p:txBody>
      </p:sp>
      <p:pic>
        <p:nvPicPr>
          <p:cNvPr id="4" name="图片 7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56625" y="945091"/>
            <a:ext cx="6204220" cy="4351338"/>
          </a:xfrm>
          <a:prstGeom prst="rect">
            <a:avLst/>
          </a:prstGeom>
          <a:ln w="22225">
            <a:solidFill>
              <a:srgbClr val="00B0F0"/>
            </a:solidFill>
          </a:ln>
        </p:spPr>
      </p:pic>
      <p:pic>
        <p:nvPicPr>
          <p:cNvPr id="5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6134" y="1515494"/>
            <a:ext cx="6757416" cy="4956048"/>
          </a:xfrm>
          <a:prstGeom prst="rect">
            <a:avLst/>
          </a:prstGeom>
          <a:ln w="22225">
            <a:solidFill>
              <a:srgbClr val="00B0F0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227666" y="2743201"/>
            <a:ext cx="711200" cy="33866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78398" y="3970867"/>
            <a:ext cx="846668" cy="17018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474199" y="1684867"/>
            <a:ext cx="762000" cy="38946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92133" y="1168400"/>
            <a:ext cx="1244600" cy="24553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925731" y="3818467"/>
            <a:ext cx="4165602" cy="17018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</a:rPr>
              <a:t>这是中国专利！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rgbClr val="FF0000"/>
                </a:solidFill>
              </a:rPr>
              <a:t>这是我们的自动分类系统的分类结果！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中国</a:t>
            </a:r>
            <a:r>
              <a:rPr lang="en-US" altLang="zh-CN" dirty="0" smtClean="0"/>
              <a:t>TOP20IPC</a:t>
            </a:r>
            <a:r>
              <a:rPr lang="zh-CN" altLang="en-US" dirty="0" smtClean="0"/>
              <a:t>小组技术地域分析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检索： </a:t>
            </a:r>
            <a:r>
              <a:rPr lang="en-US" altLang="zh-CN" dirty="0" smtClean="0">
                <a:solidFill>
                  <a:srgbClr val="FF0000"/>
                </a:solidFill>
              </a:rPr>
              <a:t>ns/</a:t>
            </a:r>
            <a:r>
              <a:rPr lang="zh-CN" altLang="en-US" dirty="0" smtClean="0">
                <a:solidFill>
                  <a:srgbClr val="FF0000"/>
                </a:solidFill>
              </a:rPr>
              <a:t>中国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r>
              <a:rPr lang="zh-CN" altLang="en-US" dirty="0" smtClean="0"/>
              <a:t>大数据分析： </a:t>
            </a:r>
            <a:r>
              <a:rPr lang="en-US" altLang="zh-CN" dirty="0" smtClean="0">
                <a:solidFill>
                  <a:srgbClr val="FF0000"/>
                </a:solidFill>
              </a:rPr>
              <a:t>icl2%20%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	          </a:t>
            </a:r>
            <a:r>
              <a:rPr lang="en-US" altLang="zh-CN" dirty="0" smtClean="0">
                <a:solidFill>
                  <a:srgbClr val="FF0000"/>
                </a:solidFill>
              </a:rPr>
              <a:t>ns%30%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中国地图输出，</a:t>
            </a:r>
            <a:r>
              <a:rPr lang="zh-CN" altLang="en-US" dirty="0" smtClean="0">
                <a:hlinkClick r:id="rId2" action="ppaction://hlinkfile"/>
              </a:rPr>
              <a:t>中国</a:t>
            </a:r>
            <a:r>
              <a:rPr lang="en-US" altLang="zh-CN" dirty="0" smtClean="0">
                <a:hlinkClick r:id="rId2" action="ppaction://hlinkfile"/>
              </a:rPr>
              <a:t>top20</a:t>
            </a:r>
            <a:r>
              <a:rPr lang="zh-CN" altLang="en-US" dirty="0" smtClean="0">
                <a:hlinkClick r:id="rId2" action="ppaction://hlinkfile"/>
              </a:rPr>
              <a:t>技术领域地域分析</a:t>
            </a:r>
            <a:r>
              <a:rPr lang="en-US" altLang="zh-CN" dirty="0" smtClean="0">
                <a:hlinkClick r:id="rId2" action="ppaction://hlinkfile"/>
              </a:rPr>
              <a:t>.</a:t>
            </a:r>
            <a:r>
              <a:rPr lang="en-US" altLang="zh-CN" dirty="0" err="1" smtClean="0">
                <a:hlinkClick r:id="rId2" action="ppaction://hlinkfile"/>
              </a:rPr>
              <a:t>docx</a:t>
            </a: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396112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66343"/>
            <a:ext cx="10515600" cy="767936"/>
          </a:xfrm>
        </p:spPr>
        <p:txBody>
          <a:bodyPr/>
          <a:lstStyle/>
          <a:p>
            <a:pPr algn="ctr"/>
            <a:r>
              <a:rPr lang="en-US" altLang="zh-CN" dirty="0" smtClean="0"/>
              <a:t>1. </a:t>
            </a:r>
            <a:r>
              <a:rPr lang="zh-CN" altLang="en-US" dirty="0" smtClean="0"/>
              <a:t>中国走向世界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34280"/>
            <a:ext cx="10515600" cy="5665812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中国国内申请、授权发明、实用专利除台湾、香港、澳门共</a:t>
            </a:r>
            <a:r>
              <a:rPr lang="en-US" altLang="zh-CN" dirty="0" smtClean="0">
                <a:effectLst/>
              </a:rPr>
              <a:t>8,716,931</a:t>
            </a:r>
            <a:r>
              <a:rPr lang="zh-CN" altLang="en-US" dirty="0" smtClean="0">
                <a:effectLst/>
              </a:rPr>
              <a:t>篇；</a:t>
            </a:r>
            <a:endParaRPr lang="en-US" altLang="zh-CN" dirty="0" smtClean="0">
              <a:effectLst/>
            </a:endParaRPr>
          </a:p>
          <a:p>
            <a:endParaRPr lang="en-US" altLang="zh-CN" dirty="0" smtClean="0">
              <a:effectLst/>
            </a:endParaRPr>
          </a:p>
          <a:p>
            <a:r>
              <a:rPr lang="en-US" altLang="zh-CN" dirty="0" smtClean="0">
                <a:effectLst/>
              </a:rPr>
              <a:t>8,716,931</a:t>
            </a:r>
            <a:r>
              <a:rPr lang="zh-CN" altLang="en-US" dirty="0" smtClean="0">
                <a:effectLst/>
              </a:rPr>
              <a:t>篇中国专利共申请</a:t>
            </a:r>
            <a:r>
              <a:rPr lang="en-US" altLang="zh-CN" dirty="0" smtClean="0">
                <a:effectLst/>
              </a:rPr>
              <a:t>2,084,371</a:t>
            </a:r>
            <a:r>
              <a:rPr lang="zh-CN" altLang="en-US" dirty="0" smtClean="0">
                <a:effectLst/>
              </a:rPr>
              <a:t>篇同族，其中包括中国发明、中国实用，中国发明申请、中国发明授权互为同族的共</a:t>
            </a:r>
            <a:r>
              <a:rPr lang="en-US" altLang="zh-CN" dirty="0" smtClean="0">
                <a:effectLst/>
              </a:rPr>
              <a:t>1,629,946</a:t>
            </a:r>
            <a:r>
              <a:rPr lang="zh-CN" altLang="en-US" dirty="0" smtClean="0">
                <a:effectLst/>
              </a:rPr>
              <a:t>篇；</a:t>
            </a:r>
            <a:endParaRPr lang="en-US" altLang="zh-CN" dirty="0" smtClean="0">
              <a:effectLst/>
            </a:endParaRPr>
          </a:p>
          <a:p>
            <a:endParaRPr lang="en-US" altLang="zh-CN" dirty="0" smtClean="0">
              <a:effectLst/>
            </a:endParaRPr>
          </a:p>
          <a:p>
            <a:r>
              <a:rPr lang="zh-CN" altLang="en-US" dirty="0" smtClean="0"/>
              <a:t>实际中国向国外申请同族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为</a:t>
            </a:r>
            <a:r>
              <a:rPr lang="en-US" altLang="zh-CN" dirty="0" smtClean="0"/>
              <a:t>2,084,371-1,629,946=</a:t>
            </a:r>
          </a:p>
          <a:p>
            <a:pPr marL="0" indent="0">
              <a:buNone/>
            </a:pPr>
            <a:r>
              <a:rPr lang="en-US" altLang="zh-CN" dirty="0" smtClean="0"/>
              <a:t>  454,425</a:t>
            </a:r>
            <a:r>
              <a:rPr lang="zh-CN" altLang="en-US" dirty="0" smtClean="0"/>
              <a:t>篇；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 smtClean="0"/>
              <a:t>中国走向世界</a:t>
            </a:r>
            <a:r>
              <a:rPr lang="zh-CN" altLang="en-US" dirty="0"/>
              <a:t>为</a:t>
            </a:r>
            <a:r>
              <a:rPr lang="en-US" altLang="zh-CN" dirty="0" smtClean="0"/>
              <a:t>88</a:t>
            </a:r>
            <a:r>
              <a:rPr lang="zh-CN" altLang="en-US" dirty="0" smtClean="0"/>
              <a:t>个国家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454,425</a:t>
            </a:r>
            <a:r>
              <a:rPr lang="zh-CN" altLang="en-US" dirty="0" smtClean="0"/>
              <a:t>篇！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</a:t>
            </a:r>
          </a:p>
          <a:p>
            <a:pPr marL="0" indent="0">
              <a:buNone/>
            </a:pPr>
            <a:endParaRPr lang="en-US" altLang="zh-CN" dirty="0" smtClean="0">
              <a:effectLst/>
            </a:endParaRPr>
          </a:p>
          <a:p>
            <a:endParaRPr lang="en-US" altLang="zh-CN" dirty="0" smtClean="0">
              <a:effectLst/>
            </a:endParaRPr>
          </a:p>
          <a:p>
            <a:endParaRPr lang="en-US" altLang="zh-CN" dirty="0" smtClean="0">
              <a:effectLst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2414" y="3066317"/>
            <a:ext cx="5905500" cy="353377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8611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1115" y="-1206821"/>
            <a:ext cx="5664201" cy="1325563"/>
          </a:xfrm>
        </p:spPr>
        <p:txBody>
          <a:bodyPr/>
          <a:lstStyle/>
          <a:p>
            <a:pPr algn="ctr"/>
            <a:r>
              <a:rPr lang="en-US" altLang="zh-CN" dirty="0" smtClean="0"/>
              <a:t>1. </a:t>
            </a:r>
            <a:r>
              <a:rPr lang="zh-CN" altLang="en-US" dirty="0" smtClean="0"/>
              <a:t>中国走向世界</a:t>
            </a:r>
            <a:endParaRPr lang="zh-CN" altLang="en-US" dirty="0"/>
          </a:p>
        </p:txBody>
      </p:sp>
      <p:pic>
        <p:nvPicPr>
          <p:cNvPr id="1026" name="Picture 2" descr="test-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291" y="-1018135"/>
            <a:ext cx="5109029" cy="7513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4810121"/>
              </p:ext>
            </p:extLst>
          </p:nvPr>
        </p:nvGraphicFramePr>
        <p:xfrm>
          <a:off x="838200" y="536575"/>
          <a:ext cx="5664200" cy="5957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7927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4314" y="-19276"/>
            <a:ext cx="10515600" cy="701448"/>
          </a:xfrm>
        </p:spPr>
        <p:txBody>
          <a:bodyPr/>
          <a:lstStyle/>
          <a:p>
            <a:pPr algn="ctr"/>
            <a:r>
              <a:rPr lang="en-US" altLang="zh-CN" dirty="0" smtClean="0"/>
              <a:t>1. </a:t>
            </a:r>
            <a:r>
              <a:rPr lang="zh-CN" altLang="en-US" dirty="0" smtClean="0"/>
              <a:t>中国走向世界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82172"/>
            <a:ext cx="10515600" cy="5494791"/>
          </a:xfrm>
        </p:spPr>
        <p:txBody>
          <a:bodyPr/>
          <a:lstStyle/>
          <a:p>
            <a:r>
              <a:rPr lang="zh-CN" altLang="en-US" dirty="0" smtClean="0"/>
              <a:t>中国走向世界进程中，其中申请</a:t>
            </a:r>
            <a:r>
              <a:rPr lang="en-US" altLang="zh-CN" dirty="0" smtClean="0"/>
              <a:t>US</a:t>
            </a:r>
            <a:r>
              <a:rPr lang="zh-CN" altLang="en-US" dirty="0" smtClean="0"/>
              <a:t>、</a:t>
            </a:r>
            <a:r>
              <a:rPr lang="en-US" altLang="zh-CN" dirty="0" smtClean="0"/>
              <a:t>EP</a:t>
            </a:r>
            <a:r>
              <a:rPr lang="zh-CN" altLang="en-US" dirty="0" smtClean="0"/>
              <a:t>、</a:t>
            </a:r>
            <a:r>
              <a:rPr lang="en-US" altLang="zh-CN" dirty="0" smtClean="0"/>
              <a:t>JP</a:t>
            </a:r>
            <a:r>
              <a:rPr lang="zh-CN" altLang="en-US" dirty="0" smtClean="0"/>
              <a:t>三国专利（</a:t>
            </a:r>
            <a:r>
              <a:rPr lang="en-US" altLang="zh-CN" b="0" i="0" dirty="0" smtClean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Triadic patents</a:t>
            </a:r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）由</a:t>
            </a:r>
            <a:r>
              <a:rPr lang="en-US" altLang="zh-CN" dirty="0" smtClean="0">
                <a:solidFill>
                  <a:srgbClr val="252525"/>
                </a:solidFill>
                <a:latin typeface="Arial" panose="020B0604020202020204" pitchFamily="34" charset="0"/>
              </a:rPr>
              <a:t>2001</a:t>
            </a:r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篇美国、</a:t>
            </a:r>
            <a:r>
              <a:rPr lang="en-US" altLang="zh-CN" dirty="0" smtClean="0">
                <a:solidFill>
                  <a:srgbClr val="252525"/>
                </a:solidFill>
                <a:latin typeface="Arial" panose="020B0604020202020204" pitchFamily="34" charset="0"/>
              </a:rPr>
              <a:t>1409</a:t>
            </a:r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篇</a:t>
            </a:r>
            <a:r>
              <a:rPr lang="en-US" altLang="zh-CN" dirty="0" smtClean="0">
                <a:solidFill>
                  <a:srgbClr val="252525"/>
                </a:solidFill>
                <a:latin typeface="Arial" panose="020B0604020202020204" pitchFamily="34" charset="0"/>
              </a:rPr>
              <a:t>EP</a:t>
            </a:r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、</a:t>
            </a:r>
            <a:r>
              <a:rPr lang="en-US" altLang="zh-CN" dirty="0" smtClean="0">
                <a:solidFill>
                  <a:srgbClr val="252525"/>
                </a:solidFill>
                <a:latin typeface="Arial" panose="020B0604020202020204" pitchFamily="34" charset="0"/>
              </a:rPr>
              <a:t>1118</a:t>
            </a:r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篇日本专利组成；</a:t>
            </a:r>
            <a:endParaRPr lang="en-US" altLang="zh-CN" dirty="0" smtClean="0">
              <a:solidFill>
                <a:srgbClr val="252525"/>
              </a:solidFill>
              <a:latin typeface="Arial" panose="020B0604020202020204" pitchFamily="34" charset="0"/>
            </a:endParaRPr>
          </a:p>
          <a:p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其中，与这些三国专利同族的中国申请为</a:t>
            </a:r>
            <a:r>
              <a:rPr lang="en-US" altLang="zh-CN" dirty="0" smtClean="0">
                <a:solidFill>
                  <a:srgbClr val="252525"/>
                </a:solidFill>
                <a:latin typeface="Arial" panose="020B0604020202020204" pitchFamily="34" charset="0"/>
              </a:rPr>
              <a:t>1937</a:t>
            </a:r>
            <a:r>
              <a:rPr lang="zh-CN" altLang="en-US" dirty="0" smtClean="0">
                <a:solidFill>
                  <a:srgbClr val="252525"/>
                </a:solidFill>
                <a:latin typeface="Arial" panose="020B0604020202020204" pitchFamily="34" charset="0"/>
              </a:rPr>
              <a:t>篇中国国内申请，主要申请人为，</a:t>
            </a:r>
            <a:endParaRPr lang="en-US" altLang="zh-CN" dirty="0" smtClean="0">
              <a:solidFill>
                <a:srgbClr val="252525"/>
              </a:solidFill>
              <a:latin typeface="Arial" panose="020B0604020202020204" pitchFamily="34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2331356"/>
            <a:ext cx="10429640" cy="4242566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5921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1. </a:t>
            </a:r>
            <a:r>
              <a:rPr lang="zh-CN" altLang="en-US" dirty="0" smtClean="0"/>
              <a:t>中国走向世界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78768769"/>
              </p:ext>
            </p:extLst>
          </p:nvPr>
        </p:nvGraphicFramePr>
        <p:xfrm>
          <a:off x="4147459" y="2014312"/>
          <a:ext cx="7594600" cy="4430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内容占位符 2"/>
          <p:cNvSpPr txBox="1">
            <a:spLocks/>
          </p:cNvSpPr>
          <p:nvPr/>
        </p:nvSpPr>
        <p:spPr>
          <a:xfrm>
            <a:off x="344715" y="2612571"/>
            <a:ext cx="3429000" cy="3570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中国国内同族国家数最多为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个国家；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继续分析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个同族国家的第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个是哪些国家？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78622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571" y="-36512"/>
            <a:ext cx="10515600" cy="1325563"/>
          </a:xfrm>
        </p:spPr>
        <p:txBody>
          <a:bodyPr/>
          <a:lstStyle/>
          <a:p>
            <a:pPr algn="ctr"/>
            <a:r>
              <a:rPr lang="en-US" altLang="zh-CN" dirty="0" smtClean="0"/>
              <a:t>1. </a:t>
            </a:r>
            <a:r>
              <a:rPr lang="zh-CN" altLang="en-US" dirty="0" smtClean="0"/>
              <a:t>中国走向世界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83240268"/>
              </p:ext>
            </p:extLst>
          </p:nvPr>
        </p:nvGraphicFramePr>
        <p:xfrm>
          <a:off x="7315200" y="2452914"/>
          <a:ext cx="4038600" cy="3869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707571" y="1289052"/>
            <a:ext cx="6027057" cy="5082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2</a:t>
            </a:r>
            <a:r>
              <a:rPr lang="zh-CN" altLang="en-US" dirty="0" smtClean="0"/>
              <a:t>个同族国家，已经确定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个是中国专利，共</a:t>
            </a:r>
            <a:r>
              <a:rPr lang="en-US" altLang="zh-CN" dirty="0" smtClean="0"/>
              <a:t>64</a:t>
            </a:r>
            <a:r>
              <a:rPr lang="en-US" altLang="zh-CN" dirty="0"/>
              <a:t>,</a:t>
            </a:r>
            <a:r>
              <a:rPr lang="en-US" altLang="zh-CN" dirty="0" smtClean="0"/>
              <a:t>514</a:t>
            </a:r>
            <a:r>
              <a:rPr lang="zh-CN" altLang="en-US" dirty="0" smtClean="0"/>
              <a:t>篇；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个是哪些</a:t>
            </a:r>
            <a:r>
              <a:rPr lang="zh-CN" altLang="en-US" dirty="0"/>
              <a:t>国</a:t>
            </a:r>
            <a:r>
              <a:rPr lang="zh-CN" altLang="en-US" dirty="0" smtClean="0"/>
              <a:t>家？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最多的第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个是</a:t>
            </a:r>
            <a:r>
              <a:rPr lang="en-US" altLang="zh-CN" dirty="0" smtClean="0"/>
              <a:t>WO</a:t>
            </a:r>
            <a:r>
              <a:rPr lang="zh-CN" altLang="en-US" dirty="0" smtClean="0"/>
              <a:t>共</a:t>
            </a:r>
            <a:r>
              <a:rPr lang="en-US" altLang="zh-CN" dirty="0" smtClean="0"/>
              <a:t>58,289</a:t>
            </a:r>
            <a:r>
              <a:rPr lang="zh-CN" altLang="en-US" dirty="0" smtClean="0"/>
              <a:t>篇；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42824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2196" y="151947"/>
            <a:ext cx="10515600" cy="941161"/>
          </a:xfrm>
        </p:spPr>
        <p:txBody>
          <a:bodyPr/>
          <a:lstStyle/>
          <a:p>
            <a:pPr algn="ctr"/>
            <a:r>
              <a:rPr lang="en-US" altLang="zh-CN" dirty="0" smtClean="0"/>
              <a:t>1. </a:t>
            </a:r>
            <a:r>
              <a:rPr lang="zh-CN" altLang="en-US" dirty="0" smtClean="0"/>
              <a:t>中国走向世界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1258" y="1306286"/>
            <a:ext cx="5965372" cy="5167085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中国</a:t>
            </a:r>
            <a:r>
              <a:rPr lang="en-US" altLang="zh-CN" dirty="0" smtClean="0"/>
              <a:t>WO</a:t>
            </a:r>
            <a:r>
              <a:rPr lang="zh-CN" altLang="en-US" dirty="0" smtClean="0"/>
              <a:t>同族一共</a:t>
            </a:r>
            <a:r>
              <a:rPr lang="en-US" altLang="zh-CN" dirty="0" smtClean="0"/>
              <a:t>100,516</a:t>
            </a:r>
            <a:r>
              <a:rPr lang="zh-CN" altLang="en-US" dirty="0" smtClean="0"/>
              <a:t>篇；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现在</a:t>
            </a:r>
            <a:r>
              <a:rPr lang="en-US" altLang="zh-CN" dirty="0" smtClean="0"/>
              <a:t>58,289</a:t>
            </a:r>
            <a:r>
              <a:rPr lang="zh-CN" altLang="en-US" dirty="0" smtClean="0"/>
              <a:t>篇是一个</a:t>
            </a:r>
            <a:r>
              <a:rPr lang="en-US" altLang="zh-CN" dirty="0" smtClean="0"/>
              <a:t>CN</a:t>
            </a:r>
            <a:r>
              <a:rPr lang="zh-CN" altLang="en-US" dirty="0" smtClean="0"/>
              <a:t>，一个</a:t>
            </a:r>
            <a:r>
              <a:rPr lang="en-US" altLang="zh-CN" dirty="0" smtClean="0"/>
              <a:t>WO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WO</a:t>
            </a:r>
            <a:r>
              <a:rPr lang="zh-CN" altLang="en-US" dirty="0" smtClean="0"/>
              <a:t>如果不进入国家，等于是废品，资源极大浪费！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58,289</a:t>
            </a:r>
            <a:r>
              <a:rPr lang="zh-CN" altLang="en-US" dirty="0" smtClean="0"/>
              <a:t>篇有部分还在</a:t>
            </a:r>
            <a:r>
              <a:rPr lang="en-US" altLang="zh-CN" dirty="0" smtClean="0"/>
              <a:t>30</a:t>
            </a:r>
            <a:r>
              <a:rPr lang="zh-CN" altLang="en-US" dirty="0" smtClean="0"/>
              <a:t>个月进入国家阶段内；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但是</a:t>
            </a:r>
            <a:r>
              <a:rPr lang="en-US" altLang="zh-CN" dirty="0" smtClean="0">
                <a:effectLst/>
              </a:rPr>
              <a:t>37</a:t>
            </a:r>
            <a:r>
              <a:rPr lang="en-US" altLang="zh-CN" dirty="0" smtClean="0"/>
              <a:t>,</a:t>
            </a:r>
            <a:r>
              <a:rPr lang="en-US" altLang="zh-CN" dirty="0" smtClean="0">
                <a:effectLst/>
              </a:rPr>
              <a:t>357</a:t>
            </a:r>
            <a:r>
              <a:rPr lang="zh-CN" altLang="en-US" dirty="0" smtClean="0">
                <a:effectLst/>
              </a:rPr>
              <a:t>篇是申请日（优先权日）在</a:t>
            </a:r>
            <a:r>
              <a:rPr lang="en-US" altLang="zh-CN" dirty="0" smtClean="0">
                <a:effectLst/>
              </a:rPr>
              <a:t>2013</a:t>
            </a:r>
            <a:r>
              <a:rPr lang="zh-CN" altLang="en-US" dirty="0" smtClean="0">
                <a:effectLst/>
              </a:rPr>
              <a:t>年</a:t>
            </a:r>
            <a:r>
              <a:rPr lang="en-US" altLang="zh-CN" dirty="0" smtClean="0">
                <a:effectLst/>
              </a:rPr>
              <a:t>3</a:t>
            </a:r>
            <a:r>
              <a:rPr lang="zh-CN" altLang="en-US" dirty="0" smtClean="0">
                <a:effectLst/>
              </a:rPr>
              <a:t>月以前的，已经彻底报废了！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59310" y="1933121"/>
            <a:ext cx="5543550" cy="4152900"/>
          </a:xfrm>
          <a:prstGeom prst="rect">
            <a:avLst/>
          </a:prstGeom>
          <a:ln w="25400">
            <a:solidFill>
              <a:srgbClr val="0070C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55001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0515"/>
          </a:xfrm>
        </p:spPr>
        <p:txBody>
          <a:bodyPr/>
          <a:lstStyle/>
          <a:p>
            <a:pPr algn="ctr"/>
            <a:r>
              <a:rPr lang="zh-CN" altLang="en-US" dirty="0" smtClean="0"/>
              <a:t>中国、美国、日本</a:t>
            </a:r>
            <a:r>
              <a:rPr lang="en-US" altLang="zh-CN" dirty="0" smtClean="0"/>
              <a:t>WO</a:t>
            </a:r>
            <a:r>
              <a:rPr lang="zh-CN" altLang="en-US" dirty="0" smtClean="0"/>
              <a:t>同族比较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17834"/>
            <a:ext cx="10515600" cy="4759129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effectLst/>
              </a:rPr>
              <a:t>美国国内优先权共有</a:t>
            </a:r>
            <a:r>
              <a:rPr lang="en-US" altLang="zh-CN" dirty="0" smtClean="0">
                <a:effectLst/>
              </a:rPr>
              <a:t>969</a:t>
            </a:r>
            <a:r>
              <a:rPr lang="en-US" altLang="zh-CN" dirty="0"/>
              <a:t>,</a:t>
            </a:r>
            <a:r>
              <a:rPr lang="en-US" altLang="zh-CN" dirty="0" smtClean="0">
                <a:effectLst/>
              </a:rPr>
              <a:t>410</a:t>
            </a:r>
            <a:r>
              <a:rPr lang="zh-CN" altLang="en-US" dirty="0" smtClean="0">
                <a:effectLst/>
              </a:rPr>
              <a:t>篇</a:t>
            </a:r>
            <a:r>
              <a:rPr lang="en-US" altLang="zh-CN" dirty="0" smtClean="0">
                <a:effectLst/>
              </a:rPr>
              <a:t>WO</a:t>
            </a:r>
            <a:r>
              <a:rPr lang="zh-CN" altLang="en-US" dirty="0" smtClean="0">
                <a:effectLst/>
              </a:rPr>
              <a:t>申请，</a:t>
            </a:r>
            <a:r>
              <a:rPr lang="zh-CN" altLang="en-US" dirty="0" smtClean="0"/>
              <a:t>其中，</a:t>
            </a:r>
            <a:r>
              <a:rPr lang="en-US" altLang="zh-CN" dirty="0" smtClean="0">
                <a:effectLst/>
              </a:rPr>
              <a:t>166</a:t>
            </a:r>
            <a:r>
              <a:rPr lang="en-US" altLang="zh-CN" dirty="0" smtClean="0"/>
              <a:t>,</a:t>
            </a:r>
            <a:r>
              <a:rPr lang="en-US" altLang="zh-CN" dirty="0" smtClean="0">
                <a:effectLst/>
              </a:rPr>
              <a:t>233</a:t>
            </a:r>
            <a:r>
              <a:rPr lang="zh-CN" altLang="en-US" dirty="0" smtClean="0">
                <a:effectLst/>
              </a:rPr>
              <a:t>为</a:t>
            </a:r>
            <a:r>
              <a:rPr lang="en-US" altLang="zh-CN" dirty="0" smtClean="0">
                <a:effectLst/>
              </a:rPr>
              <a:t>2</a:t>
            </a:r>
            <a:r>
              <a:rPr lang="zh-CN" altLang="en-US" dirty="0" smtClean="0">
                <a:effectLst/>
              </a:rPr>
              <a:t>个同族，</a:t>
            </a:r>
            <a:r>
              <a:rPr lang="en-US" altLang="zh-CN" dirty="0" smtClean="0">
                <a:effectLst/>
              </a:rPr>
              <a:t>1</a:t>
            </a:r>
            <a:r>
              <a:rPr lang="zh-CN" altLang="en-US" dirty="0" smtClean="0">
                <a:effectLst/>
              </a:rPr>
              <a:t>个</a:t>
            </a:r>
            <a:r>
              <a:rPr lang="en-US" altLang="zh-CN" dirty="0" smtClean="0">
                <a:effectLst/>
              </a:rPr>
              <a:t>US</a:t>
            </a:r>
            <a:r>
              <a:rPr lang="zh-CN" altLang="en-US" dirty="0" smtClean="0">
                <a:effectLst/>
              </a:rPr>
              <a:t>，</a:t>
            </a:r>
            <a:r>
              <a:rPr lang="en-US" altLang="zh-CN" dirty="0" smtClean="0">
                <a:effectLst/>
              </a:rPr>
              <a:t>1</a:t>
            </a:r>
            <a:r>
              <a:rPr lang="zh-CN" altLang="en-US" dirty="0" smtClean="0">
                <a:effectLst/>
              </a:rPr>
              <a:t>个</a:t>
            </a:r>
            <a:r>
              <a:rPr lang="en-US" altLang="zh-CN" dirty="0" smtClean="0">
                <a:effectLst/>
              </a:rPr>
              <a:t>WO</a:t>
            </a:r>
            <a:r>
              <a:rPr lang="zh-CN" altLang="en-US" dirty="0" smtClean="0"/>
              <a:t>，超过进入国家阶段期限，</a:t>
            </a:r>
            <a:r>
              <a:rPr lang="en-US" altLang="zh-CN" dirty="0" smtClean="0"/>
              <a:t>166,233/969,410=17%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日本国内 优先权共有</a:t>
            </a:r>
            <a:r>
              <a:rPr lang="en-US" altLang="zh-CN" dirty="0" smtClean="0">
                <a:effectLst/>
              </a:rPr>
              <a:t>196,751WO</a:t>
            </a:r>
            <a:r>
              <a:rPr lang="zh-CN" altLang="en-US" dirty="0" smtClean="0">
                <a:effectLst/>
              </a:rPr>
              <a:t>申请，</a:t>
            </a:r>
            <a:r>
              <a:rPr lang="zh-CN" altLang="en-US" dirty="0" smtClean="0"/>
              <a:t>其中，</a:t>
            </a:r>
            <a:r>
              <a:rPr lang="en-US" altLang="zh-CN" dirty="0" smtClean="0">
                <a:effectLst/>
              </a:rPr>
              <a:t>29,685</a:t>
            </a:r>
            <a:r>
              <a:rPr lang="zh-CN" altLang="en-US" dirty="0" smtClean="0">
                <a:effectLst/>
              </a:rPr>
              <a:t>为</a:t>
            </a:r>
            <a:r>
              <a:rPr lang="en-US" altLang="zh-CN" dirty="0" smtClean="0">
                <a:effectLst/>
              </a:rPr>
              <a:t>2</a:t>
            </a:r>
            <a:r>
              <a:rPr lang="zh-CN" altLang="en-US" dirty="0" smtClean="0">
                <a:effectLst/>
              </a:rPr>
              <a:t>个同族，</a:t>
            </a:r>
            <a:r>
              <a:rPr lang="en-US" altLang="zh-CN" dirty="0" smtClean="0">
                <a:effectLst/>
              </a:rPr>
              <a:t>1</a:t>
            </a:r>
            <a:r>
              <a:rPr lang="zh-CN" altLang="en-US" dirty="0" smtClean="0">
                <a:effectLst/>
              </a:rPr>
              <a:t>个</a:t>
            </a:r>
            <a:r>
              <a:rPr lang="en-US" altLang="zh-CN" dirty="0" smtClean="0">
                <a:effectLst/>
              </a:rPr>
              <a:t>JP</a:t>
            </a:r>
            <a:r>
              <a:rPr lang="zh-CN" altLang="en-US" dirty="0" smtClean="0">
                <a:effectLst/>
              </a:rPr>
              <a:t>，</a:t>
            </a:r>
            <a:r>
              <a:rPr lang="en-US" altLang="zh-CN" dirty="0" smtClean="0">
                <a:effectLst/>
              </a:rPr>
              <a:t>1</a:t>
            </a:r>
            <a:r>
              <a:rPr lang="zh-CN" altLang="en-US" dirty="0" smtClean="0">
                <a:effectLst/>
              </a:rPr>
              <a:t>个</a:t>
            </a:r>
            <a:r>
              <a:rPr lang="en-US" altLang="zh-CN" dirty="0" smtClean="0">
                <a:effectLst/>
              </a:rPr>
              <a:t>WO</a:t>
            </a:r>
            <a:r>
              <a:rPr lang="zh-CN" altLang="en-US" dirty="0" smtClean="0"/>
              <a:t>，超过进入国家阶段期限，</a:t>
            </a:r>
            <a:r>
              <a:rPr lang="en-US" altLang="zh-CN" dirty="0" smtClean="0">
                <a:effectLst/>
              </a:rPr>
              <a:t>29,685/196,751=15</a:t>
            </a:r>
            <a:r>
              <a:rPr lang="en-US" altLang="zh-CN" dirty="0" smtClean="0">
                <a:effectLst/>
              </a:rPr>
              <a:t>%</a:t>
            </a:r>
            <a:r>
              <a:rPr lang="zh-CN" altLang="en-US" dirty="0" smtClean="0">
                <a:effectLst/>
              </a:rPr>
              <a:t>；</a:t>
            </a:r>
            <a:endParaRPr lang="en-US" altLang="zh-CN" dirty="0" smtClean="0">
              <a:effectLst/>
            </a:endParaRPr>
          </a:p>
          <a:p>
            <a:endParaRPr lang="en-US" altLang="zh-CN" dirty="0" smtClean="0"/>
          </a:p>
          <a:p>
            <a:r>
              <a:rPr lang="zh-CN" altLang="en-US" dirty="0" smtClean="0"/>
              <a:t>中国国内 优先权共有</a:t>
            </a:r>
            <a:r>
              <a:rPr lang="en-US" altLang="zh-CN" dirty="0" smtClean="0"/>
              <a:t>100</a:t>
            </a:r>
            <a:r>
              <a:rPr lang="en-US" altLang="zh-CN" dirty="0" smtClean="0">
                <a:effectLst/>
              </a:rPr>
              <a:t>,516WO</a:t>
            </a:r>
            <a:r>
              <a:rPr lang="zh-CN" altLang="en-US" dirty="0" smtClean="0">
                <a:effectLst/>
              </a:rPr>
              <a:t>申请，</a:t>
            </a:r>
            <a:r>
              <a:rPr lang="zh-CN" altLang="en-US" dirty="0" smtClean="0"/>
              <a:t>其中，</a:t>
            </a:r>
            <a:r>
              <a:rPr lang="en-US" altLang="zh-CN" dirty="0" smtClean="0">
                <a:effectLst/>
              </a:rPr>
              <a:t> 37</a:t>
            </a:r>
            <a:r>
              <a:rPr lang="en-US" altLang="zh-CN" dirty="0" smtClean="0"/>
              <a:t>,</a:t>
            </a:r>
            <a:r>
              <a:rPr lang="en-US" altLang="zh-CN" dirty="0" smtClean="0">
                <a:effectLst/>
              </a:rPr>
              <a:t>357</a:t>
            </a:r>
            <a:r>
              <a:rPr lang="zh-CN" altLang="en-US" dirty="0" smtClean="0">
                <a:effectLst/>
              </a:rPr>
              <a:t>为</a:t>
            </a:r>
            <a:r>
              <a:rPr lang="en-US" altLang="zh-CN" dirty="0" smtClean="0">
                <a:effectLst/>
              </a:rPr>
              <a:t>2</a:t>
            </a:r>
            <a:r>
              <a:rPr lang="zh-CN" altLang="en-US" dirty="0" smtClean="0">
                <a:effectLst/>
              </a:rPr>
              <a:t>个同族，</a:t>
            </a:r>
            <a:r>
              <a:rPr lang="en-US" altLang="zh-CN" dirty="0" smtClean="0">
                <a:effectLst/>
              </a:rPr>
              <a:t>1</a:t>
            </a:r>
            <a:r>
              <a:rPr lang="zh-CN" altLang="en-US" dirty="0" smtClean="0">
                <a:effectLst/>
              </a:rPr>
              <a:t>个</a:t>
            </a:r>
            <a:r>
              <a:rPr lang="en-US" altLang="zh-CN" dirty="0" smtClean="0">
                <a:effectLst/>
              </a:rPr>
              <a:t>CN</a:t>
            </a:r>
            <a:r>
              <a:rPr lang="zh-CN" altLang="en-US" dirty="0" smtClean="0">
                <a:effectLst/>
              </a:rPr>
              <a:t>，</a:t>
            </a:r>
            <a:r>
              <a:rPr lang="en-US" altLang="zh-CN" dirty="0" smtClean="0">
                <a:effectLst/>
              </a:rPr>
              <a:t>1</a:t>
            </a:r>
            <a:r>
              <a:rPr lang="zh-CN" altLang="en-US" dirty="0" smtClean="0">
                <a:effectLst/>
              </a:rPr>
              <a:t>个</a:t>
            </a:r>
            <a:r>
              <a:rPr lang="en-US" altLang="zh-CN" dirty="0" smtClean="0">
                <a:effectLst/>
              </a:rPr>
              <a:t>WO</a:t>
            </a:r>
            <a:r>
              <a:rPr lang="zh-CN" altLang="en-US" dirty="0" smtClean="0"/>
              <a:t>，超过进入国家阶段期限，</a:t>
            </a:r>
            <a:r>
              <a:rPr lang="en-US" altLang="zh-CN" dirty="0" smtClean="0">
                <a:effectLst/>
              </a:rPr>
              <a:t> 37</a:t>
            </a:r>
            <a:r>
              <a:rPr lang="en-US" altLang="zh-CN" dirty="0" smtClean="0"/>
              <a:t>,</a:t>
            </a:r>
            <a:r>
              <a:rPr lang="en-US" altLang="zh-CN" dirty="0" smtClean="0">
                <a:effectLst/>
              </a:rPr>
              <a:t>357 /</a:t>
            </a:r>
            <a:r>
              <a:rPr lang="en-US" altLang="zh-CN" dirty="0" smtClean="0">
                <a:effectLst/>
              </a:rPr>
              <a:t>100</a:t>
            </a:r>
            <a:r>
              <a:rPr lang="en-US" altLang="zh-CN" dirty="0" smtClean="0"/>
              <a:t>,516</a:t>
            </a:r>
            <a:r>
              <a:rPr lang="en-US" altLang="zh-CN" dirty="0" smtClean="0">
                <a:effectLst/>
              </a:rPr>
              <a:t>=37</a:t>
            </a:r>
            <a:r>
              <a:rPr lang="en-US" altLang="zh-CN" dirty="0" smtClean="0">
                <a:effectLst/>
              </a:rPr>
              <a:t>%</a:t>
            </a:r>
            <a:r>
              <a:rPr lang="zh-CN" altLang="en-US" dirty="0"/>
              <a:t>！</a:t>
            </a:r>
            <a:endParaRPr lang="en-US" altLang="zh-CN" dirty="0" smtClean="0">
              <a:effectLst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8670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</TotalTime>
  <Words>1071</Words>
  <Application>Microsoft Office PowerPoint</Application>
  <PresentationFormat>自定义</PresentationFormat>
  <Paragraphs>141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中国专利全球化进程及Patentics新进展</vt:lpstr>
      <vt:lpstr>中国专利全球化进程</vt:lpstr>
      <vt:lpstr>1. 中国走向世界</vt:lpstr>
      <vt:lpstr>1. 中国走向世界</vt:lpstr>
      <vt:lpstr>1. 中国走向世界</vt:lpstr>
      <vt:lpstr>1. 中国走向世界</vt:lpstr>
      <vt:lpstr>1. 中国走向世界</vt:lpstr>
      <vt:lpstr>1. 中国走向世界</vt:lpstr>
      <vt:lpstr>中国、美国、日本WO同族比较</vt:lpstr>
      <vt:lpstr>2. 世界走进中国</vt:lpstr>
      <vt:lpstr>2.世界走进中国</vt:lpstr>
      <vt:lpstr>2. 世界走进中国</vt:lpstr>
      <vt:lpstr>中国专利全球化进程比较</vt:lpstr>
      <vt:lpstr>Patentics新进展-全球电信标准专利库</vt:lpstr>
      <vt:lpstr>华为、中兴标准专利无效分析</vt:lpstr>
      <vt:lpstr>检索发现不应该放弃的标准专利</vt:lpstr>
      <vt:lpstr>幻灯片 17</vt:lpstr>
      <vt:lpstr>幻灯片 18</vt:lpstr>
      <vt:lpstr>大数据下“伪专利” 智能检索器</vt:lpstr>
      <vt:lpstr>中国专利申请模式自动发现</vt:lpstr>
      <vt:lpstr>幻灯片 21</vt:lpstr>
      <vt:lpstr>世界专利系统CPC自动分类</vt:lpstr>
      <vt:lpstr>中国TOP20IPC小组技术地域分析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中国专利全球化进程及Patentics新进展</dc:title>
  <dc:creator>180</dc:creator>
  <cp:lastModifiedBy>IP165</cp:lastModifiedBy>
  <cp:revision>60</cp:revision>
  <dcterms:created xsi:type="dcterms:W3CDTF">2015-09-14T06:26:25Z</dcterms:created>
  <dcterms:modified xsi:type="dcterms:W3CDTF">2015-09-17T05:14:32Z</dcterms:modified>
</cp:coreProperties>
</file>