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19" autoAdjust="0"/>
    <p:restoredTop sz="94599" autoAdjust="0"/>
  </p:normalViewPr>
  <p:slideViewPr>
    <p:cSldViewPr>
      <p:cViewPr>
        <p:scale>
          <a:sx n="100" d="100"/>
          <a:sy n="100" d="100"/>
        </p:scale>
        <p:origin x="-12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2015/10/23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11301" y="925033"/>
            <a:ext cx="5867400" cy="914399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dirty="0" smtClean="0"/>
              <a:t>客户端软件视频教程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4343400"/>
            <a:ext cx="7772400" cy="119970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索意互动（北京）信息技术有限公司</a:t>
            </a:r>
            <a:endParaRPr lang="zh-CN" altLang="en-US" sz="18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5800" y="1447800"/>
            <a:ext cx="7772400" cy="1829761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大数据</a:t>
            </a:r>
            <a:r>
              <a:rPr lang="en-US" altLang="zh-CN" sz="4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/</a:t>
            </a:r>
            <a:r>
              <a:rPr lang="zh-CN" altLang="en-US" sz="4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分组</a:t>
            </a:r>
            <a:endParaRPr lang="en-US" altLang="zh-CN" sz="4000" b="1" dirty="0" smtClean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Excel</a:t>
            </a: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表参数含义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646592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大数据分组</a:t>
            </a:r>
            <a:r>
              <a:rPr lang="zh-CN" altLang="en-US" dirty="0" smtClean="0"/>
              <a:t>分析</a:t>
            </a:r>
            <a:r>
              <a:rPr lang="en-US" altLang="zh-CN" dirty="0" smtClean="0"/>
              <a:t>-4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 smtClean="0"/>
              <a:t>专利度：权利要求个数平均数；</a:t>
            </a:r>
            <a:endParaRPr lang="en-US" altLang="zh-CN" sz="24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特征度：主权利要求中技术特征个数平均数；</a:t>
            </a:r>
            <a:endParaRPr lang="en-US" altLang="zh-CN" sz="20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授权专利度：授权权利</a:t>
            </a:r>
            <a:r>
              <a:rPr lang="zh-CN" altLang="en-US" sz="2400" dirty="0" smtClean="0"/>
              <a:t>要求个数</a:t>
            </a:r>
            <a:r>
              <a:rPr lang="zh-CN" altLang="en-US" sz="2400" dirty="0" smtClean="0"/>
              <a:t>平均数；</a:t>
            </a:r>
            <a:endParaRPr lang="en-US" altLang="zh-CN" sz="24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授权</a:t>
            </a:r>
            <a:r>
              <a:rPr lang="zh-CN" altLang="en-US" sz="2400" dirty="0" smtClean="0"/>
              <a:t>特征</a:t>
            </a:r>
            <a:r>
              <a:rPr lang="zh-CN" altLang="en-US" sz="2400" dirty="0" smtClean="0"/>
              <a:t>度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授权</a:t>
            </a:r>
            <a:r>
              <a:rPr lang="zh-CN" altLang="en-US" sz="2400" dirty="0" smtClean="0"/>
              <a:t>主权利要求中技术特征个数</a:t>
            </a:r>
            <a:r>
              <a:rPr lang="zh-CN" altLang="en-US" sz="2400" dirty="0" smtClean="0"/>
              <a:t>平均数；</a:t>
            </a:r>
            <a:endParaRPr lang="en-US" altLang="zh-CN" sz="24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审查效率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：授权专利度</a:t>
            </a:r>
            <a:r>
              <a:rPr lang="en-US" altLang="zh-CN" sz="2400" dirty="0" smtClean="0"/>
              <a:t>-</a:t>
            </a:r>
            <a:r>
              <a:rPr lang="zh-CN" altLang="en-US" sz="2400" dirty="0" smtClean="0"/>
              <a:t>申请专利度；</a:t>
            </a:r>
            <a:endParaRPr lang="en-US" altLang="zh-CN" sz="24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审查效率</a:t>
            </a:r>
            <a:r>
              <a:rPr lang="en-US" altLang="zh-CN" sz="2400" dirty="0" smtClean="0"/>
              <a:t>T</a:t>
            </a:r>
            <a:r>
              <a:rPr lang="zh-CN" altLang="en-US" sz="2400" dirty="0" smtClean="0"/>
              <a:t>：授权特制度</a:t>
            </a:r>
            <a:r>
              <a:rPr lang="en-US" altLang="zh-CN" sz="2400" dirty="0" smtClean="0"/>
              <a:t>-</a:t>
            </a:r>
            <a:r>
              <a:rPr lang="zh-CN" altLang="en-US" sz="2400" dirty="0" smtClean="0"/>
              <a:t>申请特征度；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大数据分组</a:t>
            </a:r>
            <a:r>
              <a:rPr lang="zh-CN" altLang="en-US" dirty="0" smtClean="0"/>
              <a:t>分析</a:t>
            </a:r>
            <a:r>
              <a:rPr lang="en-US" altLang="zh-CN" dirty="0" smtClean="0"/>
              <a:t>-4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 smtClean="0"/>
              <a:t>等待期：从申请日至授权日</a:t>
            </a:r>
            <a:r>
              <a:rPr lang="zh-CN" altLang="en-US" sz="2400" dirty="0" smtClean="0"/>
              <a:t>；</a:t>
            </a:r>
            <a:endParaRPr lang="en-US" altLang="zh-CN" sz="24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生命期：申请日至付费结束；</a:t>
            </a:r>
            <a:endParaRPr lang="en-US" altLang="zh-CN" sz="24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付</a:t>
            </a:r>
            <a:r>
              <a:rPr lang="zh-CN" altLang="en-US" sz="2400" dirty="0" smtClean="0"/>
              <a:t>费期：授权后付费年数；</a:t>
            </a:r>
            <a:endParaRPr lang="en-US" altLang="zh-CN" sz="20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分类度、同族度、引用度、被引用度；</a:t>
            </a:r>
            <a:endParaRPr lang="en-US" altLang="zh-CN" sz="24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聚集度：被统计样本数据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全部样本数据</a:t>
            </a:r>
            <a:endParaRPr lang="en-US" altLang="zh-CN" sz="24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粘度</a:t>
            </a:r>
            <a:r>
              <a:rPr lang="zh-CN" altLang="en-US" sz="2400" dirty="0" smtClean="0"/>
              <a:t>：匹配数大于等于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次以上项数的平均数</a:t>
            </a:r>
            <a:endParaRPr lang="en-US" altLang="zh-CN" sz="2400" dirty="0" smtClean="0"/>
          </a:p>
          <a:p>
            <a:pPr>
              <a:lnSpc>
                <a:spcPct val="170000"/>
              </a:lnSpc>
            </a:pPr>
            <a:r>
              <a:rPr lang="zh-CN" altLang="en-US" sz="2400" dirty="0" smtClean="0"/>
              <a:t>广度：参与统计项去重后的独立项数据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大数据分组</a:t>
            </a:r>
            <a:r>
              <a:rPr lang="zh-CN" altLang="en-US" dirty="0" smtClean="0"/>
              <a:t>分析</a:t>
            </a:r>
            <a:r>
              <a:rPr lang="en-US" altLang="zh-CN" dirty="0" smtClean="0"/>
              <a:t>-4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981200" y="2438400"/>
            <a:ext cx="1981200" cy="2286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申请人</a:t>
            </a:r>
            <a:r>
              <a:rPr lang="en-US" altLang="zh-CN" dirty="0" smtClean="0">
                <a:solidFill>
                  <a:schemeClr val="tx1"/>
                </a:solidFill>
              </a:rPr>
              <a:t>1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81200" y="3276600"/>
            <a:ext cx="1981200" cy="2286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申请人</a:t>
            </a:r>
            <a:r>
              <a:rPr lang="en-US" altLang="zh-CN" dirty="0" smtClean="0">
                <a:solidFill>
                  <a:schemeClr val="tx1"/>
                </a:solidFill>
              </a:rPr>
              <a:t>2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81200" y="4114800"/>
            <a:ext cx="1981200" cy="2286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申请人</a:t>
            </a:r>
            <a:r>
              <a:rPr lang="en-US" altLang="zh-CN" dirty="0" smtClean="0">
                <a:solidFill>
                  <a:schemeClr val="tx1"/>
                </a:solidFill>
              </a:rPr>
              <a:t>c3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81200" y="4962525"/>
            <a:ext cx="1981200" cy="2286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申请人</a:t>
            </a:r>
            <a:r>
              <a:rPr lang="en-US" altLang="zh-CN" dirty="0" smtClean="0">
                <a:solidFill>
                  <a:schemeClr val="tx1"/>
                </a:solidFill>
              </a:rPr>
              <a:t>4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81200" y="5791200"/>
            <a:ext cx="1981200" cy="2286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申请人</a:t>
            </a:r>
            <a:r>
              <a:rPr lang="en-US" altLang="zh-CN" dirty="0" smtClean="0">
                <a:solidFill>
                  <a:schemeClr val="tx1"/>
                </a:solidFill>
              </a:rPr>
              <a:t>5</a:t>
            </a:r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200400" y="2667000"/>
            <a:ext cx="762000" cy="609600"/>
            <a:chOff x="3200400" y="1828800"/>
            <a:chExt cx="762000" cy="609600"/>
          </a:xfrm>
        </p:grpSpPr>
        <p:sp>
          <p:nvSpPr>
            <p:cNvPr id="14" name="矩形 13"/>
            <p:cNvSpPr/>
            <p:nvPr/>
          </p:nvSpPr>
          <p:spPr>
            <a:xfrm>
              <a:off x="3200400" y="1828800"/>
              <a:ext cx="762000" cy="1524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solidFill>
                    <a:schemeClr val="tx1"/>
                  </a:solidFill>
                </a:rPr>
                <a:t>分类</a:t>
              </a:r>
              <a:r>
                <a:rPr lang="en-US" altLang="zh-CN" sz="1000" dirty="0" smtClean="0">
                  <a:solidFill>
                    <a:schemeClr val="tx1"/>
                  </a:solidFill>
                </a:rPr>
                <a:t>a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200400" y="1981200"/>
              <a:ext cx="762000" cy="1524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solidFill>
                    <a:schemeClr val="tx1"/>
                  </a:solidFill>
                </a:rPr>
                <a:t>分类</a:t>
              </a:r>
              <a:r>
                <a:rPr lang="en-US" altLang="zh-CN" sz="1000" dirty="0" smtClean="0">
                  <a:solidFill>
                    <a:schemeClr val="tx1"/>
                  </a:solidFill>
                </a:rPr>
                <a:t>b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200400" y="2133600"/>
              <a:ext cx="762000" cy="1524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solidFill>
                    <a:schemeClr val="tx1"/>
                  </a:solidFill>
                </a:rPr>
                <a:t>分类</a:t>
              </a:r>
              <a:r>
                <a:rPr lang="en-US" altLang="zh-CN" sz="1000" dirty="0" smtClean="0">
                  <a:solidFill>
                    <a:schemeClr val="tx1"/>
                  </a:solidFill>
                </a:rPr>
                <a:t>c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200400" y="2286000"/>
              <a:ext cx="762000" cy="1524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solidFill>
                    <a:schemeClr val="tx1"/>
                  </a:solidFill>
                </a:rPr>
                <a:t>分类</a:t>
              </a:r>
              <a:r>
                <a:rPr lang="en-US" altLang="zh-CN" sz="1000" dirty="0" smtClean="0">
                  <a:solidFill>
                    <a:schemeClr val="tx1"/>
                  </a:solidFill>
                </a:rPr>
                <a:t>d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200400" y="3505200"/>
            <a:ext cx="762000" cy="152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a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00400" y="3657600"/>
            <a:ext cx="762000" cy="1524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h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00400" y="3810000"/>
            <a:ext cx="762000" cy="1524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k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00400" y="3962400"/>
            <a:ext cx="762000" cy="1524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g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00400" y="4343400"/>
            <a:ext cx="762000" cy="1524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f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00400" y="4495800"/>
            <a:ext cx="762000" cy="1524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y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00400" y="4648200"/>
            <a:ext cx="762000" cy="152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c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200400" y="4800600"/>
            <a:ext cx="762000" cy="1524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z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200400" y="5181600"/>
            <a:ext cx="762000" cy="152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a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200400" y="5334000"/>
            <a:ext cx="762000" cy="152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b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200400" y="5486400"/>
            <a:ext cx="762000" cy="1524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m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200400" y="5638800"/>
            <a:ext cx="762000" cy="1524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n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200400" y="6019800"/>
            <a:ext cx="762000" cy="1524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f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00400" y="6172200"/>
            <a:ext cx="762000" cy="1524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s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200400" y="6324600"/>
            <a:ext cx="762000" cy="1524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l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200400" y="6477000"/>
            <a:ext cx="762000" cy="152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</a:rPr>
              <a:t>分类</a:t>
            </a:r>
            <a:r>
              <a:rPr lang="en-US" altLang="zh-CN" sz="1000" dirty="0" smtClean="0">
                <a:solidFill>
                  <a:schemeClr val="tx1"/>
                </a:solidFill>
              </a:rPr>
              <a:t>d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800600" y="2514600"/>
            <a:ext cx="2438400" cy="2819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a b c d f   = 5</a:t>
            </a:r>
          </a:p>
          <a:p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zh-CN" altLang="en-US" dirty="0" smtClean="0">
                <a:solidFill>
                  <a:schemeClr val="tx1"/>
                </a:solidFill>
              </a:rPr>
              <a:t>颜色项 </a:t>
            </a:r>
            <a:r>
              <a:rPr lang="en-US" altLang="zh-CN" dirty="0" smtClean="0">
                <a:solidFill>
                  <a:schemeClr val="tx1"/>
                </a:solidFill>
              </a:rPr>
              <a:t>= 11</a:t>
            </a:r>
          </a:p>
          <a:p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zh-CN" altLang="en-US" dirty="0" smtClean="0">
                <a:solidFill>
                  <a:schemeClr val="tx1"/>
                </a:solidFill>
              </a:rPr>
              <a:t>粘度</a:t>
            </a:r>
            <a:r>
              <a:rPr lang="en-US" altLang="zh-CN" dirty="0" smtClean="0">
                <a:solidFill>
                  <a:schemeClr val="tx1"/>
                </a:solidFill>
              </a:rPr>
              <a:t>= 11/5=2.2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590800" y="1447800"/>
            <a:ext cx="45720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粘度解释</a:t>
            </a:r>
            <a:r>
              <a:rPr lang="en-US" altLang="zh-CN" dirty="0" smtClean="0">
                <a:solidFill>
                  <a:schemeClr val="tx1"/>
                </a:solidFill>
              </a:rPr>
              <a:t> 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1332</TotalTime>
  <Words>250</Words>
  <Application>Microsoft Office PowerPoint</Application>
  <PresentationFormat>全屏显示(4:3)</PresentationFormat>
  <Paragraphs>51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聚合</vt:lpstr>
      <vt:lpstr>客户端软件视频教程 </vt:lpstr>
      <vt:lpstr>大数据分组分析-4</vt:lpstr>
      <vt:lpstr>大数据分组分析-4</vt:lpstr>
      <vt:lpstr>大数据分组分析-4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Patentics 客户端软件                          视频教程</dc:title>
  <dc:creator>patentics</dc:creator>
  <cp:lastModifiedBy>patentics</cp:lastModifiedBy>
  <cp:revision>43</cp:revision>
  <dcterms:created xsi:type="dcterms:W3CDTF">2015-07-26T03:25:51Z</dcterms:created>
  <dcterms:modified xsi:type="dcterms:W3CDTF">2015-10-23T08:34:18Z</dcterms:modified>
</cp:coreProperties>
</file>