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599" autoAdjust="0"/>
  </p:normalViewPr>
  <p:slideViewPr>
    <p:cSldViewPr>
      <p:cViewPr>
        <p:scale>
          <a:sx n="100" d="100"/>
          <a:sy n="100" d="100"/>
        </p:scale>
        <p:origin x="-11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大数据</a:t>
            </a:r>
            <a:r>
              <a:rPr lang="en-US" altLang="zh-CN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分组</a:t>
            </a:r>
            <a:endParaRPr lang="en-US" altLang="zh-CN" sz="40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Excel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表参数含义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/>
              <a:t>专利度：权利要求个数平均数；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特征度：主权利要求中技术特征个数平均数；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授权专利度：授权权利要求个数平均数；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授权特征度：授权主权利要求中技术特征个数平均数；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审查效率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：授权专利度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申请专利度；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审查效率</a:t>
            </a:r>
            <a:r>
              <a:rPr lang="en-US" altLang="zh-CN" sz="2400" dirty="0" smtClean="0"/>
              <a:t>T</a:t>
            </a:r>
            <a:r>
              <a:rPr lang="zh-CN" altLang="en-US" sz="2400" dirty="0" smtClean="0"/>
              <a:t>：</a:t>
            </a:r>
            <a:r>
              <a:rPr lang="zh-CN" altLang="en-US" sz="2400" smtClean="0"/>
              <a:t>授权特征度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申请特征度；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000" dirty="0" smtClean="0"/>
              <a:t>数量：分析项的总申请量；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有效率</a:t>
            </a:r>
            <a:r>
              <a:rPr lang="zh-CN" altLang="en-US" sz="2000" dirty="0" smtClean="0"/>
              <a:t>：有效</a:t>
            </a:r>
            <a:r>
              <a:rPr lang="en-US" altLang="zh-CN" sz="2000" dirty="0" smtClean="0"/>
              <a:t>/(</a:t>
            </a:r>
            <a:r>
              <a:rPr lang="zh-CN" altLang="en-US" sz="2000" dirty="0" smtClean="0"/>
              <a:t>有效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无效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无效率：无效</a:t>
            </a:r>
            <a:r>
              <a:rPr lang="en-US" altLang="zh-CN" sz="2000" dirty="0" smtClean="0"/>
              <a:t>/(</a:t>
            </a:r>
            <a:r>
              <a:rPr lang="zh-CN" altLang="en-US" sz="2000" dirty="0" smtClean="0"/>
              <a:t>有效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无效</a:t>
            </a:r>
            <a:r>
              <a:rPr lang="en-US" altLang="zh-CN" sz="2000" dirty="0" smtClean="0"/>
              <a:t>) </a:t>
            </a:r>
            <a:r>
              <a:rPr lang="zh-CN" altLang="en-US" sz="2000" smtClean="0"/>
              <a:t>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公开率：公开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数量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撤回率：撤回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数量；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驳回率：驳回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数量；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000" dirty="0" smtClean="0"/>
              <a:t>授权率：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有效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无效</a:t>
            </a:r>
            <a:r>
              <a:rPr lang="en-US" altLang="zh-CN" sz="2000" dirty="0" smtClean="0"/>
              <a:t>)/(</a:t>
            </a:r>
            <a:r>
              <a:rPr lang="zh-CN" altLang="en-US" sz="2000" dirty="0" smtClean="0"/>
              <a:t>有效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无效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撤回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驳回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/>
              <a:t>等待期：从申请日至授权日；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生命期：申请日至付费结束；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付费期：授权后付费年数；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分类度、同族度、引用度、被引用度；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聚集度：被统计样本数据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全部样本数据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粘度：匹配数大于等于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次以上项数的平均数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广度：参与统计项去重后的独立项数据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981200" y="24384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1200" y="32766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1200" y="41148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c3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1200" y="4962525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1200" y="57912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200400" y="2667000"/>
            <a:ext cx="762000" cy="609600"/>
            <a:chOff x="3200400" y="1828800"/>
            <a:chExt cx="762000" cy="609600"/>
          </a:xfrm>
        </p:grpSpPr>
        <p:sp>
          <p:nvSpPr>
            <p:cNvPr id="14" name="矩形 13"/>
            <p:cNvSpPr/>
            <p:nvPr/>
          </p:nvSpPr>
          <p:spPr>
            <a:xfrm>
              <a:off x="3200400" y="1828800"/>
              <a:ext cx="762000" cy="152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a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200400" y="1981200"/>
              <a:ext cx="762000" cy="1524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b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00400" y="2133600"/>
              <a:ext cx="762000" cy="1524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c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00400" y="2286000"/>
              <a:ext cx="762000" cy="152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d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00400" y="3505200"/>
            <a:ext cx="762000" cy="152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a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0400" y="3657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h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00400" y="38100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k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00400" y="39624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g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00400" y="4343400"/>
            <a:ext cx="7620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f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00400" y="44958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0400" y="4648200"/>
            <a:ext cx="762000" cy="152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c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00400" y="4800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z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00400" y="5181600"/>
            <a:ext cx="762000" cy="152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a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00400" y="5334000"/>
            <a:ext cx="762000" cy="152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b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00400" y="54864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m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00400" y="56388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00400" y="6019800"/>
            <a:ext cx="7620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f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00400" y="61722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s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00400" y="6324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l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00400" y="6477000"/>
            <a:ext cx="762000" cy="152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d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00600" y="2514600"/>
            <a:ext cx="2438400" cy="2819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 b c d f   = 5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颜色项 </a:t>
            </a:r>
            <a:r>
              <a:rPr lang="en-US" altLang="zh-CN" dirty="0" smtClean="0">
                <a:solidFill>
                  <a:schemeClr val="tx1"/>
                </a:solidFill>
              </a:rPr>
              <a:t>= 11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粘度</a:t>
            </a:r>
            <a:r>
              <a:rPr lang="en-US" altLang="zh-CN" dirty="0" smtClean="0">
                <a:solidFill>
                  <a:schemeClr val="tx1"/>
                </a:solidFill>
              </a:rPr>
              <a:t>= 11/5=2.2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90800" y="1447800"/>
            <a:ext cx="4572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粘度解释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1482</TotalTime>
  <Words>322</Words>
  <Application>Microsoft Office PowerPoint</Application>
  <PresentationFormat>全屏显示(4:3)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客户端软件视频教程 </vt:lpstr>
      <vt:lpstr>大数据分组分析-4</vt:lpstr>
      <vt:lpstr>大数据分组分析-4</vt:lpstr>
      <vt:lpstr>大数据分组分析-4</vt:lpstr>
      <vt:lpstr>大数据分组分析-4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47</cp:revision>
  <dcterms:created xsi:type="dcterms:W3CDTF">2015-07-26T03:25:51Z</dcterms:created>
  <dcterms:modified xsi:type="dcterms:W3CDTF">2015-11-04T10:45:40Z</dcterms:modified>
</cp:coreProperties>
</file>