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37" autoAdjust="0"/>
  </p:normalViewPr>
  <p:slideViewPr>
    <p:cSldViewPr>
      <p:cViewPr>
        <p:scale>
          <a:sx n="80" d="100"/>
          <a:sy n="8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F0982E-9B4D-4592-B9A1-761F2B547B1E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282010-F3B0-4339-81F7-D36BCB6C08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282010-F3B0-4339-81F7-D36BCB6C088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282010-F3B0-4339-81F7-D36BCB6C088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dirty="0" smtClean="0"/>
              <a:t>客户端软件视频教程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447800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攻防分析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04800" y="1481328"/>
            <a:ext cx="8153400" cy="4525963"/>
          </a:xfrm>
        </p:spPr>
        <p:txBody>
          <a:bodyPr>
            <a:normAutofit/>
          </a:bodyPr>
          <a:lstStyle/>
          <a:p>
            <a:pPr marL="452628" indent="-342900">
              <a:lnSpc>
                <a:spcPct val="200000"/>
              </a:lnSpc>
            </a:pPr>
            <a:r>
              <a:rPr lang="zh-CN" altLang="en-US" sz="2400" dirty="0" smtClean="0"/>
              <a:t>智能预警分析</a:t>
            </a:r>
            <a:endParaRPr lang="en-US" altLang="zh-CN" sz="24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2000" dirty="0" smtClean="0">
                <a:solidFill>
                  <a:srgbClr val="C00000"/>
                </a:solidFill>
              </a:rPr>
              <a:t>以前，人找专利；</a:t>
            </a:r>
            <a:endParaRPr lang="en-US" altLang="zh-CN" sz="2000" dirty="0" smtClean="0">
              <a:solidFill>
                <a:srgbClr val="C00000"/>
              </a:solidFill>
            </a:endParaRPr>
          </a:p>
          <a:p>
            <a:pPr marL="708660" lvl="1" indent="-342900">
              <a:lnSpc>
                <a:spcPct val="200000"/>
              </a:lnSpc>
            </a:pPr>
            <a:r>
              <a:rPr lang="zh-CN" altLang="en-US" sz="2000" dirty="0" smtClean="0">
                <a:solidFill>
                  <a:srgbClr val="C00000"/>
                </a:solidFill>
              </a:rPr>
              <a:t>现在，专利找人；</a:t>
            </a:r>
            <a:endParaRPr lang="en-US" altLang="zh-CN" sz="2000" dirty="0" smtClean="0">
              <a:solidFill>
                <a:srgbClr val="C00000"/>
              </a:solidFill>
            </a:endParaRPr>
          </a:p>
          <a:p>
            <a:pPr marL="452628" indent="-3429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708660" lvl="1" indent="-342900">
              <a:lnSpc>
                <a:spcPct val="200000"/>
              </a:lnSpc>
            </a:pPr>
            <a:endParaRPr lang="en-US" altLang="zh-CN" sz="1000" dirty="0" smtClean="0"/>
          </a:p>
          <a:p>
            <a:pPr marL="946404" lvl="2" indent="-342900">
              <a:lnSpc>
                <a:spcPct val="200000"/>
              </a:lnSpc>
            </a:pPr>
            <a:endParaRPr lang="en-US" altLang="zh-CN" sz="1200" dirty="0" smtClean="0"/>
          </a:p>
          <a:p>
            <a:pPr marL="946404" lvl="2" indent="-342900">
              <a:lnSpc>
                <a:spcPct val="200000"/>
              </a:lnSpc>
            </a:pPr>
            <a:endParaRPr lang="en-US" altLang="zh-CN" sz="1000" dirty="0" smtClean="0"/>
          </a:p>
          <a:p>
            <a:pPr marL="708660" lvl="1" indent="-342900">
              <a:lnSpc>
                <a:spcPct val="200000"/>
              </a:lnSpc>
              <a:buNone/>
            </a:pP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endParaRPr lang="en-US" altLang="zh-CN" sz="1200" dirty="0" smtClean="0"/>
          </a:p>
          <a:p>
            <a:pPr marL="452628" indent="-342900">
              <a:lnSpc>
                <a:spcPct val="200000"/>
              </a:lnSpc>
            </a:pPr>
            <a:endParaRPr lang="en-US" altLang="zh-CN" sz="16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攻防分析</a:t>
            </a:r>
            <a:r>
              <a:rPr lang="en-US" altLang="zh-CN" dirty="0" smtClean="0"/>
              <a:t>.4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4200" y="1676400"/>
            <a:ext cx="5607558" cy="378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2209800" cy="45259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 smtClean="0"/>
              <a:t>攻防分析原理图</a:t>
            </a:r>
            <a:endParaRPr lang="en-US" altLang="zh-CN" sz="1400" dirty="0" smtClean="0"/>
          </a:p>
          <a:p>
            <a:pPr lvl="1">
              <a:lnSpc>
                <a:spcPct val="200000"/>
              </a:lnSpc>
            </a:pPr>
            <a:r>
              <a:rPr lang="zh-CN" altLang="en-US" sz="1000" dirty="0" smtClean="0"/>
              <a:t>攻防分析是建立在语义检索的基础上；</a:t>
            </a:r>
            <a:endParaRPr lang="en-US" altLang="zh-CN" sz="1000" dirty="0" smtClean="0"/>
          </a:p>
          <a:p>
            <a:pPr lvl="1">
              <a:lnSpc>
                <a:spcPct val="200000"/>
              </a:lnSpc>
            </a:pPr>
            <a:r>
              <a:rPr lang="zh-CN" altLang="en-US" sz="1000" dirty="0" smtClean="0"/>
              <a:t>实质是群组文献对对多自动语义比对分析；</a:t>
            </a:r>
            <a:endParaRPr lang="en-US" altLang="zh-CN" sz="1000" dirty="0" smtClean="0"/>
          </a:p>
          <a:p>
            <a:pPr lvl="1">
              <a:lnSpc>
                <a:spcPct val="200000"/>
              </a:lnSpc>
            </a:pPr>
            <a:r>
              <a:rPr lang="en-US" altLang="zh-CN" sz="1000" dirty="0" smtClean="0"/>
              <a:t>A</a:t>
            </a:r>
            <a:r>
              <a:rPr lang="zh-CN" altLang="en-US" sz="1000" dirty="0" smtClean="0"/>
              <a:t>、</a:t>
            </a:r>
            <a:r>
              <a:rPr lang="en-US" altLang="zh-CN" sz="1000" dirty="0" smtClean="0"/>
              <a:t>B</a:t>
            </a:r>
            <a:r>
              <a:rPr lang="zh-CN" altLang="en-US" sz="1000" dirty="0" smtClean="0"/>
              <a:t>可以是任意两组专利；</a:t>
            </a:r>
            <a:endParaRPr lang="en-US" altLang="zh-CN" sz="1000" dirty="0" smtClean="0"/>
          </a:p>
          <a:p>
            <a:pPr lvl="1">
              <a:lnSpc>
                <a:spcPct val="200000"/>
              </a:lnSpc>
            </a:pPr>
            <a:r>
              <a:rPr lang="zh-CN" altLang="en-US" sz="1000" dirty="0" smtClean="0"/>
              <a:t>相关度、时间参数不可缺；</a:t>
            </a:r>
            <a:endParaRPr lang="en-US" altLang="zh-CN" sz="1000" dirty="0" smtClean="0"/>
          </a:p>
          <a:p>
            <a:pPr lvl="1">
              <a:lnSpc>
                <a:spcPct val="200000"/>
              </a:lnSpc>
            </a:pPr>
            <a:r>
              <a:rPr lang="zh-CN" altLang="en-US" sz="1000" dirty="0" smtClean="0"/>
              <a:t>更多参数有分析者设定</a:t>
            </a:r>
            <a:endParaRPr lang="en-US" altLang="zh-CN" sz="1000" dirty="0" smtClean="0"/>
          </a:p>
          <a:p>
            <a:pPr lvl="1">
              <a:lnSpc>
                <a:spcPct val="200000"/>
              </a:lnSpc>
            </a:pPr>
            <a:r>
              <a:rPr lang="zh-CN" altLang="en-US" sz="1000" dirty="0" smtClean="0"/>
              <a:t>该分析技术已获专利授权。</a:t>
            </a:r>
            <a:endParaRPr lang="en-US" altLang="zh-CN" sz="10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zh-CN" altLang="en-US" sz="2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攻防分析</a:t>
            </a:r>
            <a:r>
              <a:rPr lang="en-US" altLang="zh-CN" dirty="0" smtClean="0"/>
              <a:t>.1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1600200"/>
            <a:ext cx="5638800" cy="4175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2057400" cy="4525963"/>
          </a:xfrm>
        </p:spPr>
        <p:txBody>
          <a:bodyPr>
            <a:normAutofit/>
          </a:bodyPr>
          <a:lstStyle/>
          <a:p>
            <a:pPr marL="452628" indent="-3429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1600" dirty="0" smtClean="0"/>
              <a:t>威胁</a:t>
            </a:r>
            <a:r>
              <a:rPr lang="en-US" altLang="zh-CN" sz="1600" dirty="0" smtClean="0"/>
              <a:t>/</a:t>
            </a:r>
            <a:r>
              <a:rPr lang="zh-CN" altLang="en-US" sz="1600" dirty="0" smtClean="0"/>
              <a:t>侵犯</a:t>
            </a:r>
            <a:r>
              <a:rPr lang="en-US" altLang="zh-CN" sz="1600" dirty="0" smtClean="0"/>
              <a:t>A</a:t>
            </a:r>
            <a:r>
              <a:rPr lang="zh-CN" altLang="en-US" sz="1600" dirty="0" smtClean="0"/>
              <a:t>专利的相关专利；</a:t>
            </a:r>
            <a:endParaRPr lang="en-US" altLang="zh-CN" sz="1600" dirty="0" smtClean="0"/>
          </a:p>
          <a:p>
            <a:pPr marL="452628" indent="-342900">
              <a:lnSpc>
                <a:spcPct val="200000"/>
              </a:lnSpc>
              <a:buFont typeface="+mj-ea"/>
              <a:buAutoNum type="circleNumDbPlain"/>
            </a:pPr>
            <a:r>
              <a:rPr lang="en-US" altLang="zh-CN" sz="1600" dirty="0" smtClean="0"/>
              <a:t>D</a:t>
            </a:r>
            <a:r>
              <a:rPr lang="zh-CN" altLang="en-US" sz="1600" dirty="0" smtClean="0"/>
              <a:t>弱势专利；</a:t>
            </a:r>
            <a:endParaRPr lang="en-US" altLang="zh-CN" sz="1600" dirty="0" smtClean="0"/>
          </a:p>
          <a:p>
            <a:pPr marL="452628" indent="-342900">
              <a:lnSpc>
                <a:spcPct val="200000"/>
              </a:lnSpc>
              <a:buFont typeface="+mj-ea"/>
              <a:buAutoNum type="circleNumDbPlain"/>
            </a:pPr>
            <a:r>
              <a:rPr lang="en-US" altLang="zh-CN" sz="1600" dirty="0" smtClean="0"/>
              <a:t>L</a:t>
            </a:r>
            <a:r>
              <a:rPr lang="zh-CN" altLang="en-US" sz="1600" dirty="0" smtClean="0"/>
              <a:t>强势专利。</a:t>
            </a:r>
            <a:endParaRPr lang="en-US" altLang="zh-CN" sz="16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攻防分析</a:t>
            </a:r>
            <a:r>
              <a:rPr lang="en-US" altLang="zh-CN" dirty="0" smtClean="0"/>
              <a:t>.1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1447800"/>
            <a:ext cx="6181725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153400" cy="4525963"/>
          </a:xfrm>
        </p:spPr>
        <p:txBody>
          <a:bodyPr>
            <a:normAutofit/>
          </a:bodyPr>
          <a:lstStyle/>
          <a:p>
            <a:pPr marL="452628" indent="-342900">
              <a:lnSpc>
                <a:spcPct val="200000"/>
              </a:lnSpc>
            </a:pPr>
            <a:r>
              <a:rPr lang="zh-CN" altLang="en-US" sz="1600" dirty="0" smtClean="0"/>
              <a:t>攻防分析的价值信息（可以做什么分析）</a:t>
            </a:r>
            <a:endParaRPr lang="en-US" altLang="zh-CN" sz="16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1200" dirty="0" smtClean="0"/>
              <a:t>竞争对手分析；</a:t>
            </a: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1200" dirty="0" smtClean="0"/>
              <a:t>核心竞争专利分析；</a:t>
            </a: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1200" dirty="0" smtClean="0"/>
              <a:t>企业侵权</a:t>
            </a:r>
            <a:r>
              <a:rPr lang="en-US" altLang="zh-CN" sz="1200" dirty="0" smtClean="0"/>
              <a:t>/</a:t>
            </a:r>
            <a:r>
              <a:rPr lang="zh-CN" altLang="en-US" sz="1200" dirty="0" smtClean="0"/>
              <a:t>被侵权分析：企业专利优弱势专利分析，具体指导进行专利强势布局、规避风险；</a:t>
            </a: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1200" dirty="0" smtClean="0"/>
              <a:t>创新性分析；</a:t>
            </a: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1200" dirty="0" smtClean="0"/>
              <a:t>指导专利交易；</a:t>
            </a: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1200" dirty="0" smtClean="0"/>
              <a:t>指导人才定向招聘、需求技术合作伙伴；</a:t>
            </a: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1200" dirty="0" smtClean="0"/>
              <a:t>智能专利预警，真正实现专利找人；</a:t>
            </a: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endParaRPr lang="en-US" altLang="zh-CN" sz="1200" dirty="0" smtClean="0"/>
          </a:p>
          <a:p>
            <a:pPr marL="452628" indent="-342900">
              <a:lnSpc>
                <a:spcPct val="200000"/>
              </a:lnSpc>
            </a:pPr>
            <a:endParaRPr lang="en-US" altLang="zh-CN" sz="16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攻防分析</a:t>
            </a:r>
            <a:r>
              <a:rPr lang="en-US" altLang="zh-CN" dirty="0" smtClean="0"/>
              <a:t>.1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153400" cy="4525963"/>
          </a:xfrm>
        </p:spPr>
        <p:txBody>
          <a:bodyPr>
            <a:normAutofit/>
          </a:bodyPr>
          <a:lstStyle/>
          <a:p>
            <a:pPr marL="452628" indent="-342900">
              <a:lnSpc>
                <a:spcPct val="200000"/>
              </a:lnSpc>
            </a:pPr>
            <a:r>
              <a:rPr lang="zh-CN" altLang="en-US" sz="1600" dirty="0" smtClean="0"/>
              <a:t>实例操作</a:t>
            </a:r>
            <a:r>
              <a:rPr lang="en-US" altLang="zh-CN" sz="1600" dirty="0" smtClean="0"/>
              <a:t>---</a:t>
            </a:r>
            <a:r>
              <a:rPr lang="zh-CN" altLang="en-US" sz="1600" dirty="0" smtClean="0"/>
              <a:t>海尔</a:t>
            </a:r>
            <a:r>
              <a:rPr lang="en-US" altLang="zh-CN" sz="1600" dirty="0" smtClean="0"/>
              <a:t>VS</a:t>
            </a:r>
            <a:r>
              <a:rPr lang="zh-CN" altLang="en-US" sz="1600" dirty="0" smtClean="0"/>
              <a:t>全国</a:t>
            </a:r>
            <a:endParaRPr lang="en-US" altLang="zh-CN" sz="16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1200" dirty="0" smtClean="0"/>
              <a:t>攻防窗口配置项含义</a:t>
            </a: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1200" dirty="0" smtClean="0"/>
              <a:t>表达：条件输入框；</a:t>
            </a: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1200" dirty="0" smtClean="0"/>
              <a:t>标题；</a:t>
            </a: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1200" dirty="0" smtClean="0"/>
              <a:t>目标；</a:t>
            </a: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1200" dirty="0" smtClean="0"/>
              <a:t>申请日前后选择项；</a:t>
            </a: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1200" dirty="0" smtClean="0"/>
              <a:t>双视图；</a:t>
            </a: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1200" dirty="0" smtClean="0"/>
              <a:t>攻防结果保存位置：分类器、本地；</a:t>
            </a: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1200" dirty="0" smtClean="0"/>
              <a:t>其它条件框；</a:t>
            </a: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endParaRPr lang="en-US" altLang="zh-CN" sz="1200" dirty="0" smtClean="0"/>
          </a:p>
          <a:p>
            <a:pPr marL="452628" indent="-342900">
              <a:lnSpc>
                <a:spcPct val="200000"/>
              </a:lnSpc>
            </a:pPr>
            <a:endParaRPr lang="en-US" altLang="zh-CN" sz="16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攻防分析</a:t>
            </a:r>
            <a:r>
              <a:rPr lang="en-US" altLang="zh-CN" dirty="0" smtClean="0"/>
              <a:t>.2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1447800"/>
            <a:ext cx="433387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标注 6"/>
          <p:cNvSpPr/>
          <p:nvPr/>
        </p:nvSpPr>
        <p:spPr>
          <a:xfrm>
            <a:off x="3276600" y="2895600"/>
            <a:ext cx="838200" cy="533400"/>
          </a:xfrm>
          <a:prstGeom prst="wedgeRectCallout">
            <a:avLst>
              <a:gd name="adj1" fmla="val 101807"/>
              <a:gd name="adj2" fmla="val -43750"/>
            </a:avLst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</a:rPr>
              <a:t>时间配置</a:t>
            </a:r>
            <a:endParaRPr lang="en-US" altLang="zh-CN" sz="1200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1200" dirty="0" smtClean="0">
                <a:solidFill>
                  <a:schemeClr val="tx1"/>
                </a:solidFill>
              </a:rPr>
              <a:t>选项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76950" y="2867025"/>
            <a:ext cx="1219200" cy="21907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 smtClean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34000" y="2857500"/>
            <a:ext cx="533400" cy="22860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153400" cy="4525963"/>
          </a:xfrm>
        </p:spPr>
        <p:txBody>
          <a:bodyPr>
            <a:normAutofit lnSpcReduction="10000"/>
          </a:bodyPr>
          <a:lstStyle/>
          <a:p>
            <a:pPr marL="452628" indent="-342900">
              <a:lnSpc>
                <a:spcPct val="200000"/>
              </a:lnSpc>
            </a:pPr>
            <a:r>
              <a:rPr lang="zh-CN" altLang="en-US" sz="2400" dirty="0" smtClean="0"/>
              <a:t>攻防结果</a:t>
            </a:r>
            <a:endParaRPr lang="en-US" altLang="zh-CN" sz="24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1800" dirty="0" smtClean="0"/>
              <a:t>输出到本地页面的攻防结果；</a:t>
            </a:r>
            <a:endParaRPr lang="en-US" altLang="zh-CN" sz="1800" dirty="0" smtClean="0"/>
          </a:p>
          <a:p>
            <a:pPr marL="946404" lvl="2" indent="-342900">
              <a:lnSpc>
                <a:spcPct val="200000"/>
              </a:lnSpc>
            </a:pPr>
            <a:r>
              <a:rPr lang="zh-CN" altLang="en-US" sz="1200" dirty="0" smtClean="0"/>
              <a:t>领先</a:t>
            </a:r>
            <a:endParaRPr lang="en-US" altLang="zh-CN" sz="1200" dirty="0" smtClean="0"/>
          </a:p>
          <a:p>
            <a:pPr marL="946404" lvl="2" indent="-342900">
              <a:lnSpc>
                <a:spcPct val="200000"/>
              </a:lnSpc>
            </a:pPr>
            <a:r>
              <a:rPr lang="zh-CN" altLang="en-US" sz="1200" dirty="0" smtClean="0"/>
              <a:t>滞后</a:t>
            </a: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1800" dirty="0" smtClean="0"/>
              <a:t>输出到分类器的攻防结果；</a:t>
            </a:r>
            <a:endParaRPr lang="en-US" altLang="zh-CN" sz="1800" dirty="0" smtClean="0"/>
          </a:p>
          <a:p>
            <a:pPr marL="946404" lvl="2" indent="-342900">
              <a:lnSpc>
                <a:spcPct val="200000"/>
              </a:lnSpc>
            </a:pPr>
            <a:r>
              <a:rPr lang="zh-CN" altLang="en-US" sz="1200" dirty="0" smtClean="0"/>
              <a:t>四组节点含义及由来</a:t>
            </a:r>
            <a:r>
              <a:rPr lang="en-US" altLang="zh-CN" sz="1200" dirty="0" smtClean="0"/>
              <a:t>  </a:t>
            </a:r>
          </a:p>
          <a:p>
            <a:pPr marL="1229868" lvl="3" indent="-342900">
              <a:lnSpc>
                <a:spcPct val="200000"/>
              </a:lnSpc>
            </a:pPr>
            <a:r>
              <a:rPr lang="en-US" altLang="zh-CN" sz="1000" dirty="0" smtClean="0"/>
              <a:t>X-a Y-d</a:t>
            </a:r>
          </a:p>
          <a:p>
            <a:pPr marL="1229868" lvl="3" indent="-342900">
              <a:lnSpc>
                <a:spcPct val="200000"/>
              </a:lnSpc>
            </a:pPr>
            <a:r>
              <a:rPr lang="en-US" altLang="zh-CN" sz="1000" dirty="0" smtClean="0"/>
              <a:t>X-d Y-a</a:t>
            </a:r>
          </a:p>
          <a:p>
            <a:pPr marL="1229868" lvl="3" indent="-342900">
              <a:lnSpc>
                <a:spcPct val="200000"/>
              </a:lnSpc>
            </a:pPr>
            <a:r>
              <a:rPr lang="en-US" altLang="zh-CN" sz="1000" dirty="0" smtClean="0"/>
              <a:t>X-0 Y-0</a:t>
            </a:r>
          </a:p>
          <a:p>
            <a:pPr marL="1229868" lvl="3" indent="-342900">
              <a:lnSpc>
                <a:spcPct val="200000"/>
              </a:lnSpc>
            </a:pPr>
            <a:r>
              <a:rPr lang="en-US" altLang="zh-CN" sz="1000" dirty="0" smtClean="0"/>
              <a:t>X-t  Y-t</a:t>
            </a:r>
          </a:p>
          <a:p>
            <a:pPr marL="946404" lvl="2" indent="-342900">
              <a:lnSpc>
                <a:spcPct val="200000"/>
              </a:lnSpc>
            </a:pPr>
            <a:endParaRPr lang="en-US" altLang="zh-CN" sz="1200" dirty="0" smtClean="0"/>
          </a:p>
          <a:p>
            <a:pPr marL="946404" lvl="2" indent="-342900">
              <a:lnSpc>
                <a:spcPct val="200000"/>
              </a:lnSpc>
            </a:pPr>
            <a:endParaRPr lang="en-US" altLang="zh-CN" sz="1000" dirty="0" smtClean="0"/>
          </a:p>
          <a:p>
            <a:pPr marL="708660" lvl="1" indent="-342900">
              <a:lnSpc>
                <a:spcPct val="200000"/>
              </a:lnSpc>
              <a:buNone/>
            </a:pP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endParaRPr lang="en-US" altLang="zh-CN" sz="1200" dirty="0" smtClean="0"/>
          </a:p>
          <a:p>
            <a:pPr marL="452628" indent="-342900">
              <a:lnSpc>
                <a:spcPct val="200000"/>
              </a:lnSpc>
            </a:pPr>
            <a:endParaRPr lang="en-US" altLang="zh-CN" sz="16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攻防分析</a:t>
            </a:r>
            <a:r>
              <a:rPr lang="en-US" altLang="zh-CN" dirty="0" smtClean="0"/>
              <a:t>.2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2438400"/>
            <a:ext cx="34956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153400" cy="4525963"/>
          </a:xfrm>
        </p:spPr>
        <p:txBody>
          <a:bodyPr>
            <a:normAutofit lnSpcReduction="10000"/>
          </a:bodyPr>
          <a:lstStyle/>
          <a:p>
            <a:pPr marL="452628" indent="-342900">
              <a:lnSpc>
                <a:spcPct val="200000"/>
              </a:lnSpc>
            </a:pPr>
            <a:r>
              <a:rPr lang="zh-CN" altLang="en-US" sz="2400" dirty="0" smtClean="0"/>
              <a:t>攻防结果</a:t>
            </a:r>
            <a:endParaRPr lang="en-US" altLang="zh-CN" sz="24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1800" dirty="0" smtClean="0"/>
              <a:t>输出到本地页面的攻防结果；</a:t>
            </a:r>
            <a:endParaRPr lang="en-US" altLang="zh-CN" sz="1800" dirty="0" smtClean="0"/>
          </a:p>
          <a:p>
            <a:pPr marL="946404" lvl="2" indent="-342900">
              <a:lnSpc>
                <a:spcPct val="200000"/>
              </a:lnSpc>
            </a:pPr>
            <a:r>
              <a:rPr lang="zh-CN" altLang="en-US" sz="1200" dirty="0" smtClean="0"/>
              <a:t>领先</a:t>
            </a:r>
            <a:endParaRPr lang="en-US" altLang="zh-CN" sz="1200" dirty="0" smtClean="0"/>
          </a:p>
          <a:p>
            <a:pPr marL="946404" lvl="2" indent="-342900">
              <a:lnSpc>
                <a:spcPct val="200000"/>
              </a:lnSpc>
            </a:pPr>
            <a:r>
              <a:rPr lang="zh-CN" altLang="en-US" sz="1200" dirty="0" smtClean="0"/>
              <a:t>滞后</a:t>
            </a: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1800" dirty="0" smtClean="0"/>
              <a:t>输出到分类器的攻防结果；</a:t>
            </a:r>
            <a:endParaRPr lang="en-US" altLang="zh-CN" sz="1800" dirty="0" smtClean="0"/>
          </a:p>
          <a:p>
            <a:pPr marL="946404" lvl="2" indent="-342900">
              <a:lnSpc>
                <a:spcPct val="200000"/>
              </a:lnSpc>
            </a:pPr>
            <a:r>
              <a:rPr lang="zh-CN" altLang="en-US" sz="1200" dirty="0" smtClean="0"/>
              <a:t>四组节点含义及由来</a:t>
            </a:r>
            <a:r>
              <a:rPr lang="en-US" altLang="zh-CN" sz="1200" dirty="0" smtClean="0"/>
              <a:t>  </a:t>
            </a:r>
          </a:p>
          <a:p>
            <a:pPr marL="1229868" lvl="3" indent="-342900">
              <a:lnSpc>
                <a:spcPct val="200000"/>
              </a:lnSpc>
            </a:pPr>
            <a:r>
              <a:rPr lang="en-US" altLang="zh-CN" sz="1000" dirty="0" smtClean="0"/>
              <a:t>X-a Y-d</a:t>
            </a:r>
          </a:p>
          <a:p>
            <a:pPr marL="1229868" lvl="3" indent="-342900">
              <a:lnSpc>
                <a:spcPct val="200000"/>
              </a:lnSpc>
            </a:pPr>
            <a:r>
              <a:rPr lang="en-US" altLang="zh-CN" sz="1000" dirty="0" smtClean="0"/>
              <a:t>X-d Y-a</a:t>
            </a:r>
          </a:p>
          <a:p>
            <a:pPr marL="1229868" lvl="3" indent="-342900">
              <a:lnSpc>
                <a:spcPct val="200000"/>
              </a:lnSpc>
            </a:pPr>
            <a:r>
              <a:rPr lang="en-US" altLang="zh-CN" sz="1000" dirty="0" smtClean="0"/>
              <a:t>X-0 Y-0</a:t>
            </a:r>
          </a:p>
          <a:p>
            <a:pPr marL="1229868" lvl="3" indent="-342900">
              <a:lnSpc>
                <a:spcPct val="200000"/>
              </a:lnSpc>
            </a:pPr>
            <a:r>
              <a:rPr lang="en-US" altLang="zh-CN" sz="1000" dirty="0" smtClean="0"/>
              <a:t>X-t  Y-t</a:t>
            </a:r>
          </a:p>
          <a:p>
            <a:pPr marL="946404" lvl="2" indent="-342900">
              <a:lnSpc>
                <a:spcPct val="200000"/>
              </a:lnSpc>
            </a:pPr>
            <a:endParaRPr lang="en-US" altLang="zh-CN" sz="1200" dirty="0" smtClean="0"/>
          </a:p>
          <a:p>
            <a:pPr marL="946404" lvl="2" indent="-342900">
              <a:lnSpc>
                <a:spcPct val="200000"/>
              </a:lnSpc>
            </a:pPr>
            <a:endParaRPr lang="en-US" altLang="zh-CN" sz="1000" dirty="0" smtClean="0"/>
          </a:p>
          <a:p>
            <a:pPr marL="708660" lvl="1" indent="-342900">
              <a:lnSpc>
                <a:spcPct val="200000"/>
              </a:lnSpc>
              <a:buNone/>
            </a:pP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endParaRPr lang="en-US" altLang="zh-CN" sz="1200" dirty="0" smtClean="0"/>
          </a:p>
          <a:p>
            <a:pPr marL="452628" indent="-342900">
              <a:lnSpc>
                <a:spcPct val="200000"/>
              </a:lnSpc>
            </a:pPr>
            <a:endParaRPr lang="en-US" altLang="zh-CN" sz="16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攻防分析</a:t>
            </a:r>
            <a:r>
              <a:rPr lang="en-US" altLang="zh-CN" dirty="0" smtClean="0"/>
              <a:t>.2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981200"/>
            <a:ext cx="34956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600200"/>
            <a:ext cx="38290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153400" cy="4525963"/>
          </a:xfrm>
        </p:spPr>
        <p:txBody>
          <a:bodyPr>
            <a:normAutofit/>
          </a:bodyPr>
          <a:lstStyle/>
          <a:p>
            <a:pPr marL="452628" indent="-342900">
              <a:lnSpc>
                <a:spcPct val="200000"/>
              </a:lnSpc>
            </a:pPr>
            <a:r>
              <a:rPr lang="zh-CN" altLang="en-US" sz="2400" dirty="0" smtClean="0"/>
              <a:t>延伸分析</a:t>
            </a:r>
            <a:endParaRPr lang="en-US" altLang="zh-CN" sz="24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2000" dirty="0" smtClean="0"/>
              <a:t>竞争对手</a:t>
            </a:r>
            <a:endParaRPr lang="en-US" altLang="zh-CN" sz="2000" dirty="0" smtClean="0"/>
          </a:p>
          <a:p>
            <a:pPr marL="708660" lvl="1" indent="-342900">
              <a:lnSpc>
                <a:spcPct val="200000"/>
              </a:lnSpc>
            </a:pPr>
            <a:r>
              <a:rPr lang="zh-CN" altLang="en-US" sz="2000" dirty="0" smtClean="0"/>
              <a:t>合作伙伴 专利购买对象 人才定向招聘</a:t>
            </a:r>
            <a:endParaRPr lang="en-US" altLang="zh-CN" sz="2000" dirty="0" smtClean="0"/>
          </a:p>
          <a:p>
            <a:pPr marL="452628" indent="-342900">
              <a:lnSpc>
                <a:spcPct val="200000"/>
              </a:lnSpc>
            </a:pPr>
            <a:r>
              <a:rPr lang="zh-CN" altLang="en-US" sz="2400" dirty="0" smtClean="0"/>
              <a:t>求出企业弱势专利集合</a:t>
            </a:r>
            <a:endParaRPr lang="en-US" altLang="zh-CN" sz="2400" dirty="0" smtClean="0"/>
          </a:p>
          <a:p>
            <a:pPr marL="452628" indent="-342900">
              <a:lnSpc>
                <a:spcPct val="200000"/>
              </a:lnSpc>
            </a:pPr>
            <a:r>
              <a:rPr lang="zh-CN" altLang="en-US" sz="2400" dirty="0" smtClean="0"/>
              <a:t>规避弱势专利的思路</a:t>
            </a:r>
            <a:endParaRPr lang="en-US" altLang="zh-CN" sz="2400" dirty="0" smtClean="0"/>
          </a:p>
          <a:p>
            <a:pPr marL="452628" indent="-3429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708660" lvl="1" indent="-342900">
              <a:lnSpc>
                <a:spcPct val="200000"/>
              </a:lnSpc>
            </a:pPr>
            <a:endParaRPr lang="en-US" altLang="zh-CN" sz="1000" dirty="0" smtClean="0"/>
          </a:p>
          <a:p>
            <a:pPr marL="946404" lvl="2" indent="-342900">
              <a:lnSpc>
                <a:spcPct val="200000"/>
              </a:lnSpc>
            </a:pPr>
            <a:endParaRPr lang="en-US" altLang="zh-CN" sz="1200" dirty="0" smtClean="0"/>
          </a:p>
          <a:p>
            <a:pPr marL="946404" lvl="2" indent="-342900">
              <a:lnSpc>
                <a:spcPct val="200000"/>
              </a:lnSpc>
            </a:pPr>
            <a:endParaRPr lang="en-US" altLang="zh-CN" sz="1000" dirty="0" smtClean="0"/>
          </a:p>
          <a:p>
            <a:pPr marL="708660" lvl="1" indent="-342900">
              <a:lnSpc>
                <a:spcPct val="200000"/>
              </a:lnSpc>
              <a:buNone/>
            </a:pP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endParaRPr lang="en-US" altLang="zh-CN" sz="1200" dirty="0" smtClean="0"/>
          </a:p>
          <a:p>
            <a:pPr marL="452628" indent="-342900">
              <a:lnSpc>
                <a:spcPct val="200000"/>
              </a:lnSpc>
            </a:pPr>
            <a:endParaRPr lang="en-US" altLang="zh-CN" sz="16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攻防分析</a:t>
            </a:r>
            <a:r>
              <a:rPr lang="en-US" altLang="zh-CN" dirty="0" smtClean="0"/>
              <a:t>.3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04800" y="1481328"/>
            <a:ext cx="8153400" cy="4525963"/>
          </a:xfrm>
        </p:spPr>
        <p:txBody>
          <a:bodyPr>
            <a:normAutofit fontScale="92500"/>
          </a:bodyPr>
          <a:lstStyle/>
          <a:p>
            <a:pPr marL="452628" indent="-342900">
              <a:lnSpc>
                <a:spcPct val="200000"/>
              </a:lnSpc>
            </a:pPr>
            <a:r>
              <a:rPr lang="zh-CN" altLang="en-US" sz="2400" dirty="0" smtClean="0"/>
              <a:t>创新性</a:t>
            </a:r>
            <a:r>
              <a:rPr lang="zh-CN" altLang="en-US" sz="2400" dirty="0" smtClean="0"/>
              <a:t>分析</a:t>
            </a:r>
            <a:endParaRPr lang="en-US" altLang="zh-CN" sz="2400" dirty="0" smtClean="0"/>
          </a:p>
          <a:p>
            <a:pPr marL="452628" indent="-342900">
              <a:lnSpc>
                <a:spcPct val="200000"/>
              </a:lnSpc>
            </a:pPr>
            <a:endParaRPr lang="en-US" altLang="zh-CN" sz="2400" dirty="0" smtClean="0"/>
          </a:p>
          <a:p>
            <a:pPr marL="452628" indent="-3429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708660" lvl="1" indent="-342900">
              <a:lnSpc>
                <a:spcPct val="200000"/>
              </a:lnSpc>
            </a:pPr>
            <a:endParaRPr lang="en-US" altLang="zh-CN" sz="1000" dirty="0" smtClean="0"/>
          </a:p>
          <a:p>
            <a:pPr marL="946404" lvl="2" indent="-342900">
              <a:lnSpc>
                <a:spcPct val="200000"/>
              </a:lnSpc>
            </a:pPr>
            <a:endParaRPr lang="en-US" altLang="zh-CN" sz="1200" dirty="0" smtClean="0"/>
          </a:p>
          <a:p>
            <a:pPr marL="946404" lvl="2" indent="-342900">
              <a:lnSpc>
                <a:spcPct val="200000"/>
              </a:lnSpc>
            </a:pPr>
            <a:endParaRPr lang="en-US" altLang="zh-CN" sz="1000" dirty="0" smtClean="0"/>
          </a:p>
          <a:p>
            <a:pPr marL="708660" lvl="1" indent="-342900">
              <a:lnSpc>
                <a:spcPct val="200000"/>
              </a:lnSpc>
              <a:buNone/>
            </a:pPr>
            <a:endParaRPr lang="en-US" altLang="zh-CN" sz="1200" dirty="0" smtClean="0"/>
          </a:p>
          <a:p>
            <a:pPr marL="708660" lvl="1" indent="-342900">
              <a:lnSpc>
                <a:spcPct val="200000"/>
              </a:lnSpc>
            </a:pPr>
            <a:endParaRPr lang="en-US" altLang="zh-CN" sz="1200" dirty="0" smtClean="0"/>
          </a:p>
          <a:p>
            <a:pPr marL="452628" indent="-342900">
              <a:lnSpc>
                <a:spcPct val="200000"/>
              </a:lnSpc>
            </a:pPr>
            <a:r>
              <a:rPr lang="zh-CN" altLang="en-US" sz="1600" dirty="0" smtClean="0"/>
              <a:t>示例：海尔</a:t>
            </a:r>
            <a:r>
              <a:rPr lang="en-US" altLang="zh-CN" sz="1600" dirty="0" smtClean="0"/>
              <a:t>2014</a:t>
            </a:r>
            <a:r>
              <a:rPr lang="zh-CN" altLang="en-US" sz="1600" dirty="0" smtClean="0"/>
              <a:t>年创新技术专利挖掘</a:t>
            </a:r>
            <a:endParaRPr lang="en-US" altLang="zh-CN" sz="16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攻防分析</a:t>
            </a:r>
            <a:r>
              <a:rPr lang="en-US" altLang="zh-CN" dirty="0" smtClean="0"/>
              <a:t>.4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57600" y="1447800"/>
            <a:ext cx="522922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内容占位符 1"/>
          <p:cNvSpPr txBox="1">
            <a:spLocks/>
          </p:cNvSpPr>
          <p:nvPr/>
        </p:nvSpPr>
        <p:spPr bwMode="auto">
          <a:xfrm>
            <a:off x="762000" y="2362200"/>
            <a:ext cx="2819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•"/>
            </a:pPr>
            <a:r>
              <a:rPr lang="zh-CN" altLang="en-US" sz="1200" dirty="0">
                <a:latin typeface="+mn-ea"/>
              </a:rPr>
              <a:t>发明是一个循序渐进，从微、小量改进到量、质变突破的创新过程；</a:t>
            </a:r>
            <a:endParaRPr lang="en-US" altLang="zh-CN" sz="1200" dirty="0">
              <a:latin typeface="+mn-ea"/>
            </a:endParaRPr>
          </a:p>
          <a:p>
            <a:pPr marL="342900" indent="-3429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•"/>
            </a:pPr>
            <a:r>
              <a:rPr lang="zh-CN" altLang="en-US" sz="1200" dirty="0">
                <a:latin typeface="+mn-ea"/>
              </a:rPr>
              <a:t>企业每年申请许多专利，许多是微小量改进，有的则是在往年发明技术积累的基础上一个很显著的创新；</a:t>
            </a:r>
            <a:endParaRPr lang="en-US" altLang="zh-CN" sz="1200" dirty="0">
              <a:latin typeface="+mn-ea"/>
            </a:endParaRPr>
          </a:p>
          <a:p>
            <a:pPr marL="342900" indent="-3429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•"/>
            </a:pPr>
            <a:r>
              <a:rPr lang="zh-CN" altLang="en-US" sz="1200" dirty="0">
                <a:latin typeface="+mn-ea"/>
              </a:rPr>
              <a:t>这个创新</a:t>
            </a:r>
            <a:r>
              <a:rPr lang="zh-CN" altLang="en-US" sz="1200" dirty="0">
                <a:solidFill>
                  <a:srgbClr val="C00000"/>
                </a:solidFill>
                <a:latin typeface="+mn-ea"/>
              </a:rPr>
              <a:t>与往年技术很相关，但有显著的不同</a:t>
            </a:r>
            <a:r>
              <a:rPr lang="zh-CN" altLang="en-US" sz="1200" dirty="0">
                <a:latin typeface="+mn-ea"/>
              </a:rPr>
              <a:t>。</a:t>
            </a:r>
            <a:endParaRPr lang="en-US" altLang="zh-CN" sz="1200" dirty="0">
              <a:latin typeface="+mn-ea"/>
            </a:endParaRPr>
          </a:p>
        </p:txBody>
      </p:sp>
      <p:sp>
        <p:nvSpPr>
          <p:cNvPr id="8" name="内容占位符 1"/>
          <p:cNvSpPr txBox="1">
            <a:spLocks/>
          </p:cNvSpPr>
          <p:nvPr/>
        </p:nvSpPr>
        <p:spPr bwMode="auto">
          <a:xfrm>
            <a:off x="3810000" y="4267200"/>
            <a:ext cx="5040559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•"/>
            </a:pPr>
            <a:r>
              <a:rPr lang="en-US" altLang="zh-CN" sz="1200" dirty="0">
                <a:latin typeface="Gill Sans MT" pitchFamily="34" charset="0"/>
                <a:ea typeface="黑体" pitchFamily="2" charset="-122"/>
              </a:rPr>
              <a:t>A</a:t>
            </a:r>
            <a:r>
              <a:rPr lang="zh-CN" altLang="en-US" sz="1200" dirty="0">
                <a:latin typeface="Gill Sans MT" pitchFamily="34" charset="0"/>
                <a:ea typeface="黑体" pitchFamily="2" charset="-122"/>
              </a:rPr>
              <a:t>、</a:t>
            </a:r>
            <a:r>
              <a:rPr lang="en-US" altLang="zh-CN" sz="1200" dirty="0">
                <a:latin typeface="Gill Sans MT" pitchFamily="34" charset="0"/>
                <a:ea typeface="黑体" pitchFamily="2" charset="-122"/>
              </a:rPr>
              <a:t>B</a:t>
            </a:r>
            <a:r>
              <a:rPr lang="zh-CN" altLang="en-US" sz="1200" dirty="0">
                <a:latin typeface="Gill Sans MT" pitchFamily="34" charset="0"/>
                <a:ea typeface="黑体" pitchFamily="2" charset="-122"/>
              </a:rPr>
              <a:t>、</a:t>
            </a:r>
            <a:r>
              <a:rPr lang="en-US" altLang="zh-CN" sz="1200" dirty="0">
                <a:latin typeface="Gill Sans MT" pitchFamily="34" charset="0"/>
                <a:ea typeface="黑体" pitchFamily="2" charset="-122"/>
              </a:rPr>
              <a:t>C</a:t>
            </a:r>
            <a:r>
              <a:rPr lang="zh-CN" altLang="en-US" sz="1200" dirty="0">
                <a:latin typeface="Gill Sans MT" pitchFamily="34" charset="0"/>
                <a:ea typeface="黑体" pitchFamily="2" charset="-122"/>
              </a:rPr>
              <a:t>、</a:t>
            </a:r>
            <a:r>
              <a:rPr lang="en-US" altLang="zh-CN" sz="1200" dirty="0">
                <a:latin typeface="Gill Sans MT" pitchFamily="34" charset="0"/>
                <a:ea typeface="黑体" pitchFamily="2" charset="-122"/>
              </a:rPr>
              <a:t>D</a:t>
            </a:r>
            <a:r>
              <a:rPr lang="zh-CN" altLang="en-US" sz="1200" dirty="0">
                <a:latin typeface="Gill Sans MT" pitchFamily="34" charset="0"/>
                <a:ea typeface="黑体" pitchFamily="2" charset="-122"/>
              </a:rPr>
              <a:t>、</a:t>
            </a:r>
            <a:r>
              <a:rPr lang="en-US" altLang="zh-CN" sz="1200" dirty="0">
                <a:latin typeface="Gill Sans MT" pitchFamily="34" charset="0"/>
                <a:ea typeface="黑体" pitchFamily="2" charset="-122"/>
              </a:rPr>
              <a:t>E </a:t>
            </a:r>
            <a:r>
              <a:rPr lang="zh-CN" altLang="en-US" sz="1200" dirty="0">
                <a:latin typeface="Gill Sans MT" pitchFamily="34" charset="0"/>
                <a:ea typeface="黑体" pitchFamily="2" charset="-122"/>
              </a:rPr>
              <a:t>为一组技术专利，该技术随着时间一直在做不同小量改进；</a:t>
            </a:r>
            <a:endParaRPr lang="en-US" altLang="zh-CN" sz="1200" dirty="0">
              <a:latin typeface="Gill Sans MT" pitchFamily="34" charset="0"/>
              <a:ea typeface="黑体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•"/>
            </a:pPr>
            <a:r>
              <a:rPr lang="en-US" altLang="zh-CN" sz="1200" dirty="0">
                <a:latin typeface="Gill Sans MT" pitchFamily="34" charset="0"/>
                <a:ea typeface="黑体" pitchFamily="2" charset="-122"/>
              </a:rPr>
              <a:t>F </a:t>
            </a:r>
            <a:r>
              <a:rPr lang="zh-CN" altLang="en-US" sz="1200" dirty="0">
                <a:latin typeface="Gill Sans MT" pitchFamily="34" charset="0"/>
                <a:ea typeface="黑体" pitchFamily="2" charset="-122"/>
              </a:rPr>
              <a:t>为经过几年技术积累，在此基础上新的突破；</a:t>
            </a:r>
            <a:endParaRPr lang="en-US" altLang="zh-CN" sz="1200" dirty="0">
              <a:latin typeface="Gill Sans MT" pitchFamily="34" charset="0"/>
              <a:ea typeface="黑体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•"/>
            </a:pPr>
            <a:r>
              <a:rPr lang="en-US" altLang="zh-CN" sz="1200" dirty="0">
                <a:solidFill>
                  <a:srgbClr val="C00000"/>
                </a:solidFill>
                <a:latin typeface="Gill Sans MT" pitchFamily="34" charset="0"/>
                <a:ea typeface="黑体" pitchFamily="2" charset="-122"/>
              </a:rPr>
              <a:t>F</a:t>
            </a:r>
            <a:r>
              <a:rPr lang="zh-CN" altLang="en-US" sz="1200" dirty="0">
                <a:solidFill>
                  <a:srgbClr val="C00000"/>
                </a:solidFill>
                <a:latin typeface="Gill Sans MT" pitchFamily="34" charset="0"/>
                <a:ea typeface="黑体" pitchFamily="2" charset="-122"/>
              </a:rPr>
              <a:t>与</a:t>
            </a:r>
            <a:r>
              <a:rPr lang="en-US" altLang="zh-CN" sz="1200" dirty="0">
                <a:solidFill>
                  <a:srgbClr val="C00000"/>
                </a:solidFill>
                <a:latin typeface="Gill Sans MT" pitchFamily="34" charset="0"/>
                <a:ea typeface="黑体" pitchFamily="2" charset="-122"/>
              </a:rPr>
              <a:t>A</a:t>
            </a:r>
            <a:r>
              <a:rPr lang="zh-CN" altLang="en-US" sz="1200" dirty="0">
                <a:solidFill>
                  <a:srgbClr val="C00000"/>
                </a:solidFill>
                <a:latin typeface="Gill Sans MT" pitchFamily="34" charset="0"/>
                <a:ea typeface="黑体" pitchFamily="2" charset="-122"/>
              </a:rPr>
              <a:t>、</a:t>
            </a:r>
            <a:r>
              <a:rPr lang="en-US" altLang="zh-CN" sz="1200" dirty="0">
                <a:solidFill>
                  <a:srgbClr val="C00000"/>
                </a:solidFill>
                <a:latin typeface="Gill Sans MT" pitchFamily="34" charset="0"/>
                <a:ea typeface="黑体" pitchFamily="2" charset="-122"/>
              </a:rPr>
              <a:t>B</a:t>
            </a:r>
            <a:r>
              <a:rPr lang="zh-CN" altLang="en-US" sz="1200" dirty="0">
                <a:solidFill>
                  <a:srgbClr val="C00000"/>
                </a:solidFill>
                <a:latin typeface="Gill Sans MT" pitchFamily="34" charset="0"/>
                <a:ea typeface="黑体" pitchFamily="2" charset="-122"/>
              </a:rPr>
              <a:t>、</a:t>
            </a:r>
            <a:r>
              <a:rPr lang="en-US" altLang="zh-CN" sz="1200" dirty="0">
                <a:solidFill>
                  <a:srgbClr val="C00000"/>
                </a:solidFill>
                <a:latin typeface="Gill Sans MT" pitchFamily="34" charset="0"/>
                <a:ea typeface="黑体" pitchFamily="2" charset="-122"/>
              </a:rPr>
              <a:t>C</a:t>
            </a:r>
            <a:r>
              <a:rPr lang="zh-CN" altLang="en-US" sz="1200" dirty="0">
                <a:solidFill>
                  <a:srgbClr val="C00000"/>
                </a:solidFill>
                <a:latin typeface="Gill Sans MT" pitchFamily="34" charset="0"/>
                <a:ea typeface="黑体" pitchFamily="2" charset="-122"/>
              </a:rPr>
              <a:t>、</a:t>
            </a:r>
            <a:r>
              <a:rPr lang="en-US" altLang="zh-CN" sz="1200" dirty="0">
                <a:solidFill>
                  <a:srgbClr val="C00000"/>
                </a:solidFill>
                <a:latin typeface="Gill Sans MT" pitchFamily="34" charset="0"/>
                <a:ea typeface="黑体" pitchFamily="2" charset="-122"/>
              </a:rPr>
              <a:t>D</a:t>
            </a:r>
            <a:r>
              <a:rPr lang="zh-CN" altLang="en-US" sz="1200" dirty="0">
                <a:solidFill>
                  <a:srgbClr val="C00000"/>
                </a:solidFill>
                <a:latin typeface="Gill Sans MT" pitchFamily="34" charset="0"/>
                <a:ea typeface="黑体" pitchFamily="2" charset="-122"/>
              </a:rPr>
              <a:t>、</a:t>
            </a:r>
            <a:r>
              <a:rPr lang="en-US" altLang="zh-CN" sz="1200" dirty="0">
                <a:solidFill>
                  <a:srgbClr val="C00000"/>
                </a:solidFill>
                <a:latin typeface="Gill Sans MT" pitchFamily="34" charset="0"/>
                <a:ea typeface="黑体" pitchFamily="2" charset="-122"/>
              </a:rPr>
              <a:t>E </a:t>
            </a:r>
            <a:r>
              <a:rPr lang="zh-CN" altLang="en-US" sz="1200" dirty="0">
                <a:solidFill>
                  <a:srgbClr val="C00000"/>
                </a:solidFill>
                <a:latin typeface="Gill Sans MT" pitchFamily="34" charset="0"/>
                <a:ea typeface="黑体" pitchFamily="2" charset="-122"/>
              </a:rPr>
              <a:t>技术相关，但有着显著不同；</a:t>
            </a:r>
            <a:endParaRPr lang="en-US" altLang="zh-CN" sz="1200" dirty="0">
              <a:solidFill>
                <a:srgbClr val="C00000"/>
              </a:solidFill>
              <a:latin typeface="Gill Sans MT" pitchFamily="34" charset="0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>
    <a:spDef>
      <a:spPr>
        <a:noFill/>
        <a:ln w="19050">
          <a:solidFill>
            <a:srgbClr val="C00000"/>
          </a:solidFill>
        </a:ln>
      </a:spPr>
      <a:bodyPr rtlCol="0" anchor="ctr"/>
      <a:lstStyle>
        <a:defPPr algn="ctr">
          <a:defRPr sz="12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1672</TotalTime>
  <Words>481</Words>
  <Application>Microsoft Office PowerPoint</Application>
  <PresentationFormat>全屏显示(4:3)</PresentationFormat>
  <Paragraphs>103</Paragraphs>
  <Slides>10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聚合</vt:lpstr>
      <vt:lpstr>客户端软件视频教程 </vt:lpstr>
      <vt:lpstr>攻防分析.1</vt:lpstr>
      <vt:lpstr>攻防分析.1</vt:lpstr>
      <vt:lpstr>攻防分析.1</vt:lpstr>
      <vt:lpstr>攻防分析.2</vt:lpstr>
      <vt:lpstr>攻防分析.2</vt:lpstr>
      <vt:lpstr>攻防分析.2</vt:lpstr>
      <vt:lpstr>攻防分析.3</vt:lpstr>
      <vt:lpstr>攻防分析.4</vt:lpstr>
      <vt:lpstr>攻防分析.4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38</cp:revision>
  <dcterms:created xsi:type="dcterms:W3CDTF">2015-07-26T03:25:51Z</dcterms:created>
  <dcterms:modified xsi:type="dcterms:W3CDTF">2015-08-17T07:01:39Z</dcterms:modified>
</cp:coreProperties>
</file>