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2" autoAdjust="0"/>
  </p:normalViewPr>
  <p:slideViewPr>
    <p:cSldViewPr>
      <p:cViewPr>
        <p:scale>
          <a:sx n="80" d="100"/>
          <a:sy n="80" d="100"/>
        </p:scale>
        <p:origin x="-2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WEB</a:t>
            </a:r>
            <a:r>
              <a:rPr lang="zh-CN" altLang="en-US" sz="3200" dirty="0" smtClean="0"/>
              <a:t>版视频教程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6002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检索字段</a:t>
            </a:r>
            <a:endParaRPr lang="en-US" altLang="zh-CN" sz="66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 </a:t>
            </a:r>
            <a:r>
              <a:rPr lang="zh-CN" altLang="en-US" dirty="0" smtClean="0"/>
              <a:t>（三）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/>
              <a:t>诉讼、无效、复审信息检索</a:t>
            </a:r>
            <a:endParaRPr lang="en-US" altLang="zh-CN" sz="3200" dirty="0" smtClean="0"/>
          </a:p>
          <a:p>
            <a:pPr>
              <a:lnSpc>
                <a:spcPct val="200000"/>
              </a:lnSpc>
            </a:pPr>
            <a:r>
              <a:rPr lang="zh-CN" altLang="en-US" sz="3200" dirty="0" smtClean="0"/>
              <a:t>引用分析检索</a:t>
            </a:r>
            <a:endParaRPr lang="en-US" altLang="zh-CN" sz="3200" dirty="0" smtClean="0"/>
          </a:p>
          <a:p>
            <a:pPr>
              <a:lnSpc>
                <a:spcPct val="200000"/>
              </a:lnSpc>
            </a:pPr>
            <a:r>
              <a:rPr lang="zh-CN" altLang="en-US" sz="3200" dirty="0" smtClean="0"/>
              <a:t>其他高级检索字段</a:t>
            </a:r>
            <a:endParaRPr lang="en-US" altLang="zh-CN" sz="16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检索字段（一）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6850" y="1295400"/>
            <a:ext cx="62103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1495425" y="4191000"/>
            <a:ext cx="61722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4950" y="3200400"/>
            <a:ext cx="2514600" cy="9239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04950" y="1590675"/>
            <a:ext cx="25146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5800" y="2971800"/>
            <a:ext cx="2743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95425" y="4657725"/>
            <a:ext cx="2514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95425" y="6324600"/>
            <a:ext cx="2514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0364" y="1266700"/>
            <a:ext cx="5766721" cy="558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1647700" y="1524000"/>
            <a:ext cx="5715000" cy="2133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40774" y="3950525"/>
            <a:ext cx="5750625" cy="2048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 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 </a:t>
            </a:r>
            <a:r>
              <a:rPr lang="zh-CN" altLang="en-US" sz="2400" dirty="0" smtClean="0"/>
              <a:t>各库同族速查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Ann/</a:t>
            </a:r>
            <a:r>
              <a:rPr lang="zh-CN" altLang="en-US" sz="2000" dirty="0" smtClean="0"/>
              <a:t>华为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fmdb</a:t>
            </a:r>
            <a:r>
              <a:rPr lang="en-US" altLang="zh-CN" sz="2000" dirty="0" smtClean="0"/>
              <a:t>/us 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Ann/</a:t>
            </a:r>
            <a:r>
              <a:rPr lang="zh-CN" altLang="en-US" sz="2000" dirty="0" smtClean="0"/>
              <a:t>华为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fmdb</a:t>
            </a:r>
            <a:r>
              <a:rPr lang="en-US" altLang="zh-CN" sz="2000" dirty="0" smtClean="0"/>
              <a:t>/us and </a:t>
            </a:r>
            <a:r>
              <a:rPr lang="en-US" altLang="zh-CN" sz="2000" dirty="0" err="1" smtClean="0"/>
              <a:t>fmdb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wo</a:t>
            </a:r>
            <a:endParaRPr lang="en-US" altLang="zh-CN" sz="20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smtClean="0"/>
              <a:t>P: </a:t>
            </a:r>
            <a:r>
              <a:rPr lang="zh-CN" altLang="en-US" sz="2400" dirty="0" smtClean="0"/>
              <a:t>流检索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err="1" smtClean="0"/>
              <a:t>ann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华为 </a:t>
            </a:r>
            <a:r>
              <a:rPr lang="en-US" altLang="zh-CN" sz="2400" dirty="0" smtClean="0"/>
              <a:t>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/us and top/500 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wo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smtClean="0"/>
              <a:t>P:ann/</a:t>
            </a:r>
            <a:r>
              <a:rPr lang="zh-CN" altLang="en-US" sz="2400" dirty="0" smtClean="0"/>
              <a:t>华为 </a:t>
            </a:r>
            <a:r>
              <a:rPr lang="en-US" altLang="zh-CN" sz="2400" dirty="0" smtClean="0"/>
              <a:t>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/us and top/500 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wo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smtClean="0"/>
              <a:t>P:ann/</a:t>
            </a:r>
            <a:r>
              <a:rPr lang="zh-CN" altLang="en-US" sz="2400" dirty="0" smtClean="0"/>
              <a:t>华为 </a:t>
            </a:r>
            <a:r>
              <a:rPr lang="en-US" altLang="zh-CN" sz="2400" dirty="0" smtClean="0"/>
              <a:t>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ab</a:t>
            </a:r>
            <a:r>
              <a:rPr lang="en-US" altLang="zh-CN" sz="2400" dirty="0" smtClean="0"/>
              <a:t> and </a:t>
            </a:r>
            <a:r>
              <a:rPr lang="en-US" altLang="zh-CN" sz="2400" dirty="0" err="1" smtClean="0"/>
              <a:t>nd</a:t>
            </a:r>
            <a:r>
              <a:rPr lang="en-US" altLang="zh-CN" sz="2400" dirty="0" smtClean="0"/>
              <a:t>/au</a:t>
            </a:r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 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TOP </a:t>
            </a:r>
            <a:r>
              <a:rPr lang="zh-CN" altLang="en-US" sz="2400" dirty="0" smtClean="0"/>
              <a:t>与 </a:t>
            </a:r>
            <a:r>
              <a:rPr lang="en-US" altLang="zh-CN" sz="2400" dirty="0" smtClean="0"/>
              <a:t>CTOP</a:t>
            </a:r>
            <a:r>
              <a:rPr lang="zh-CN" altLang="en-US" sz="2400" dirty="0" smtClean="0"/>
              <a:t>的区别</a:t>
            </a:r>
            <a:endParaRPr lang="en-US" altLang="zh-CN" sz="2000" dirty="0" smtClean="0"/>
          </a:p>
          <a:p>
            <a:pPr>
              <a:lnSpc>
                <a:spcPct val="200000"/>
              </a:lnSpc>
            </a:pPr>
            <a:r>
              <a:rPr lang="en-US" altLang="zh-CN" sz="2000" dirty="0" smtClean="0"/>
              <a:t>ANMIN/  ANMAX/  ANMIN/2 ANMMAX2/</a:t>
            </a:r>
          </a:p>
          <a:p>
            <a:pPr lvl="1">
              <a:lnSpc>
                <a:spcPct val="200000"/>
              </a:lnSpc>
            </a:pPr>
            <a:r>
              <a:rPr lang="en-US" altLang="zh-CN" sz="1600" dirty="0" err="1" smtClean="0"/>
              <a:t>Isd</a:t>
            </a:r>
            <a:r>
              <a:rPr lang="en-US" altLang="zh-CN" sz="1600" dirty="0" smtClean="0"/>
              <a:t>/2012 and </a:t>
            </a:r>
            <a:r>
              <a:rPr lang="en-US" altLang="zh-CN" sz="1600" dirty="0" err="1" smtClean="0"/>
              <a:t>anmin</a:t>
            </a:r>
            <a:r>
              <a:rPr lang="en-US" altLang="zh-CN" sz="1600" dirty="0" smtClean="0"/>
              <a:t>/5000   </a:t>
            </a:r>
            <a:r>
              <a:rPr lang="zh-CN" altLang="en-US" sz="1600" dirty="0" smtClean="0"/>
              <a:t>：专利数在</a:t>
            </a:r>
            <a:r>
              <a:rPr lang="en-US" altLang="zh-CN" sz="1600" dirty="0" smtClean="0"/>
              <a:t>5000</a:t>
            </a:r>
            <a:r>
              <a:rPr lang="zh-CN" altLang="en-US" sz="1600" dirty="0" smtClean="0"/>
              <a:t>件以上的公司在</a:t>
            </a:r>
            <a:r>
              <a:rPr lang="en-US" altLang="zh-CN" sz="1600" dirty="0" smtClean="0"/>
              <a:t>2012</a:t>
            </a:r>
            <a:r>
              <a:rPr lang="zh-CN" altLang="en-US" sz="1600" dirty="0" smtClean="0"/>
              <a:t>专利公开量</a:t>
            </a:r>
            <a:endParaRPr lang="en-US" altLang="zh-CN" sz="1600" dirty="0" smtClean="0"/>
          </a:p>
          <a:p>
            <a:pPr lvl="1">
              <a:lnSpc>
                <a:spcPct val="200000"/>
              </a:lnSpc>
            </a:pPr>
            <a:r>
              <a:rPr lang="en-US" altLang="zh-CN" sz="1600" dirty="0" err="1" smtClean="0"/>
              <a:t>Isd</a:t>
            </a:r>
            <a:r>
              <a:rPr lang="en-US" altLang="zh-CN" sz="1600" dirty="0" smtClean="0"/>
              <a:t>/2012 and anmin2/5000  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2012</a:t>
            </a:r>
            <a:r>
              <a:rPr lang="zh-CN" altLang="en-US" sz="1600" dirty="0" smtClean="0"/>
              <a:t>专利公开量在</a:t>
            </a:r>
            <a:r>
              <a:rPr lang="en-US" altLang="zh-CN" sz="1600" dirty="0" smtClean="0"/>
              <a:t>5000</a:t>
            </a:r>
            <a:r>
              <a:rPr lang="zh-CN" altLang="en-US" sz="1600" dirty="0" smtClean="0"/>
              <a:t>件以上的公司的专利 </a:t>
            </a:r>
            <a:endParaRPr lang="en-US" altLang="zh-CN" sz="16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DI </a:t>
            </a:r>
            <a:r>
              <a:rPr lang="zh-CN" altLang="en-US" sz="2400" dirty="0" smtClean="0"/>
              <a:t>与 </a:t>
            </a:r>
            <a:r>
              <a:rPr lang="en-US" altLang="zh-CN" sz="2400" dirty="0" smtClean="0"/>
              <a:t>DA </a:t>
            </a:r>
            <a:r>
              <a:rPr lang="zh-CN" altLang="en-US" sz="2400" dirty="0" smtClean="0"/>
              <a:t>的用法 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Di</a:t>
            </a:r>
            <a:r>
              <a:rPr lang="zh-CN" altLang="en-US" sz="2000" dirty="0" smtClean="0"/>
              <a:t>：取检索结果专利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公开日</a:t>
            </a:r>
            <a:r>
              <a:rPr lang="zh-CN" altLang="en-US" sz="2000" dirty="0" smtClean="0"/>
              <a:t>在该专利（时间）申请日之前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err="1" smtClean="0"/>
              <a:t>Da</a:t>
            </a:r>
            <a:r>
              <a:rPr lang="zh-CN" altLang="en-US" sz="2000" dirty="0" smtClean="0"/>
              <a:t>：取检索结果专利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申请日</a:t>
            </a:r>
            <a:r>
              <a:rPr lang="zh-CN" altLang="en-US" sz="2000" dirty="0" smtClean="0"/>
              <a:t>在该专利（时间）申请日之前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Di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：</a:t>
            </a:r>
            <a:r>
              <a:rPr lang="zh-CN" altLang="en-US" sz="2000" dirty="0" smtClean="0"/>
              <a:t>为</a:t>
            </a:r>
            <a:r>
              <a:rPr lang="zh-CN" altLang="en-US" sz="2000" dirty="0" smtClean="0"/>
              <a:t>时间</a:t>
            </a:r>
            <a:r>
              <a:rPr lang="zh-CN" altLang="en-US" sz="2000" dirty="0" smtClean="0"/>
              <a:t>之后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与概念检索组合是，检索结果会考虑优先权日期，如：</a:t>
            </a:r>
            <a:r>
              <a:rPr lang="en-US" altLang="zh-CN" sz="2000" dirty="0" smtClean="0"/>
              <a:t>r/</a:t>
            </a:r>
            <a:r>
              <a:rPr lang="en-US" altLang="zh-CN" sz="2000" dirty="0" err="1" smtClean="0"/>
              <a:t>cn</a:t>
            </a:r>
            <a:r>
              <a:rPr lang="zh-CN" altLang="en-US" sz="2000" dirty="0" smtClean="0"/>
              <a:t>。。。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di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yyyymmnn</a:t>
            </a:r>
            <a:r>
              <a:rPr lang="en-US" altLang="zh-CN" sz="2000" dirty="0" smtClean="0"/>
              <a:t> </a:t>
            </a:r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 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REL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O</a:t>
            </a:r>
            <a:r>
              <a:rPr lang="en-US" altLang="zh-CN" sz="2400" dirty="0" smtClean="0"/>
              <a:t>/ …  </a:t>
            </a:r>
            <a:r>
              <a:rPr lang="zh-CN" altLang="en-US" sz="2400" dirty="0" smtClean="0"/>
              <a:t>申请排序，版本过滤、同族过滤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DB/  </a:t>
            </a:r>
            <a:r>
              <a:rPr lang="zh-CN" altLang="en-US" sz="2400" dirty="0" smtClean="0"/>
              <a:t>选择库</a:t>
            </a:r>
            <a:r>
              <a:rPr lang="en-US" altLang="zh-CN" sz="2400" dirty="0" smtClean="0"/>
              <a:t> </a:t>
            </a:r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 </a:t>
            </a:r>
            <a:r>
              <a:rPr lang="zh-CN" altLang="en-US" dirty="0" smtClean="0"/>
              <a:t>（三）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371600"/>
            <a:ext cx="62293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2766950" y="3505200"/>
            <a:ext cx="2490850" cy="2286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66950" y="2362200"/>
            <a:ext cx="6172200" cy="4572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66950" y="2848100"/>
            <a:ext cx="6172200" cy="6571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78825" y="1828800"/>
            <a:ext cx="6172200" cy="457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2133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/>
              <a:t>专利运营信息检索字段</a:t>
            </a:r>
            <a:r>
              <a:rPr lang="en-US" altLang="zh-CN" sz="1800" dirty="0" smtClean="0"/>
              <a:t> 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诉讼、无效、复审信息检索字段；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引用分析检索字段；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/>
              <a:t>其它高级字段</a:t>
            </a:r>
            <a:endParaRPr lang="en-US" altLang="zh-CN" sz="2400" dirty="0" smtClean="0"/>
          </a:p>
        </p:txBody>
      </p:sp>
      <p:sp>
        <p:nvSpPr>
          <p:cNvPr id="13" name="矩形 12"/>
          <p:cNvSpPr/>
          <p:nvPr/>
        </p:nvSpPr>
        <p:spPr>
          <a:xfrm>
            <a:off x="1828800" y="5334000"/>
            <a:ext cx="579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http://www.patentics.com/web/home/doc3.htm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 </a:t>
            </a:r>
            <a:r>
              <a:rPr lang="zh-CN" altLang="en-US" dirty="0" smtClean="0"/>
              <a:t>（三）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/>
              <a:t>运营信息检索</a:t>
            </a:r>
            <a:endParaRPr lang="en-US" altLang="zh-CN" sz="32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华</a:t>
            </a:r>
            <a:r>
              <a:rPr lang="zh-CN" altLang="en-US" sz="2400" dirty="0" smtClean="0"/>
              <a:t>为购买哪些专利？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华为购买浙江大学哪些专利？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华为</a:t>
            </a:r>
            <a:r>
              <a:rPr lang="en-US" altLang="zh-CN" sz="2400" dirty="0" smtClean="0"/>
              <a:t>2010</a:t>
            </a:r>
            <a:r>
              <a:rPr lang="zh-CN" altLang="en-US" sz="2400" dirty="0" smtClean="0"/>
              <a:t>年从浙江大学购买的专利？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华为卖出或者许可出去的专利？</a:t>
            </a:r>
            <a:endParaRPr lang="en-US" altLang="zh-CN" sz="2400" dirty="0" smtClean="0"/>
          </a:p>
          <a:p>
            <a:pPr lvl="1">
              <a:lnSpc>
                <a:spcPct val="150000"/>
              </a:lnSpc>
              <a:buNone/>
            </a:pPr>
            <a:endParaRPr lang="en-US" altLang="zh-CN" sz="16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检索字段 </a:t>
            </a:r>
            <a:r>
              <a:rPr lang="zh-CN" altLang="en-US" dirty="0" smtClean="0"/>
              <a:t>（三）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/>
              <a:t>运营信息检索</a:t>
            </a:r>
            <a:endParaRPr lang="en-US" altLang="zh-CN" sz="3200" dirty="0" smtClean="0"/>
          </a:p>
          <a:p>
            <a:pPr marL="603504" lvl="2" indent="-256032">
              <a:lnSpc>
                <a:spcPct val="200000"/>
              </a:lnSpc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altLang="zh-CN" sz="1800" dirty="0" err="1" smtClean="0"/>
              <a:t>Lsann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 </a:t>
            </a:r>
            <a:r>
              <a:rPr lang="en-US" altLang="zh-CN" sz="1800" dirty="0" err="1" smtClean="0"/>
              <a:t>andnot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</a:t>
            </a:r>
            <a:endParaRPr lang="en-US" altLang="zh-CN" sz="1800" dirty="0" smtClean="0"/>
          </a:p>
          <a:p>
            <a:pPr marL="603504" lvl="2" indent="-256032">
              <a:lnSpc>
                <a:spcPct val="200000"/>
              </a:lnSpc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altLang="zh-CN" sz="1800" dirty="0" err="1" smtClean="0"/>
              <a:t>Lsann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 </a:t>
            </a:r>
            <a:r>
              <a:rPr lang="en-US" altLang="zh-CN" sz="1800" dirty="0" err="1" smtClean="0"/>
              <a:t>andnot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 </a:t>
            </a:r>
            <a:r>
              <a:rPr lang="en-US" altLang="zh-CN" sz="1800" dirty="0" smtClean="0"/>
              <a:t>and </a:t>
            </a:r>
            <a:r>
              <a:rPr lang="en-US" altLang="zh-CN" sz="1800" dirty="0" err="1" smtClean="0"/>
              <a:t>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浙江大学</a:t>
            </a:r>
            <a:endParaRPr lang="en-US" altLang="zh-CN" sz="1800" dirty="0" smtClean="0"/>
          </a:p>
          <a:p>
            <a:pPr marL="603504" lvl="2" indent="-256032">
              <a:lnSpc>
                <a:spcPct val="200000"/>
              </a:lnSpc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altLang="zh-CN" sz="1800" dirty="0" err="1" smtClean="0"/>
              <a:t>Lsann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 </a:t>
            </a:r>
            <a:r>
              <a:rPr lang="en-US" altLang="zh-CN" sz="1800" dirty="0" err="1" smtClean="0"/>
              <a:t>andnot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 </a:t>
            </a:r>
            <a:r>
              <a:rPr lang="en-US" altLang="zh-CN" sz="1800" dirty="0" smtClean="0"/>
              <a:t>and </a:t>
            </a:r>
            <a:r>
              <a:rPr lang="en-US" altLang="zh-CN" sz="1800" dirty="0" err="1" smtClean="0"/>
              <a:t>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浙江大学 </a:t>
            </a:r>
            <a:r>
              <a:rPr lang="en-US" altLang="zh-CN" sz="1800" dirty="0" smtClean="0"/>
              <a:t>and </a:t>
            </a:r>
            <a:r>
              <a:rPr lang="en-US" altLang="zh-CN" sz="1800" dirty="0" err="1" smtClean="0"/>
              <a:t>lsd</a:t>
            </a:r>
            <a:r>
              <a:rPr lang="en-US" altLang="zh-CN" sz="1800" dirty="0" smtClean="0"/>
              <a:t>/2010</a:t>
            </a:r>
          </a:p>
          <a:p>
            <a:pPr marL="603504" lvl="2" indent="-256032">
              <a:lnSpc>
                <a:spcPct val="200000"/>
              </a:lnSpc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altLang="zh-CN" sz="1800" dirty="0" err="1" smtClean="0"/>
              <a:t>Lst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（转移 </a:t>
            </a:r>
            <a:r>
              <a:rPr lang="en-US" altLang="zh-CN" sz="1800" dirty="0" smtClean="0"/>
              <a:t>or </a:t>
            </a:r>
            <a:r>
              <a:rPr lang="zh-CN" altLang="en-US" sz="1800" dirty="0" smtClean="0"/>
              <a:t>许可</a:t>
            </a:r>
            <a:r>
              <a:rPr lang="zh-CN" altLang="en-US" sz="1800" dirty="0" smtClean="0"/>
              <a:t>种类</a:t>
            </a:r>
            <a:r>
              <a:rPr lang="zh-CN" altLang="en-US" sz="1800" dirty="0" smtClean="0"/>
              <a:t>）</a:t>
            </a:r>
            <a:r>
              <a:rPr lang="en-US" altLang="zh-CN" sz="1800" dirty="0" smtClean="0"/>
              <a:t>and </a:t>
            </a:r>
            <a:r>
              <a:rPr lang="en-US" altLang="zh-CN" sz="1800" dirty="0" err="1" smtClean="0"/>
              <a:t>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 </a:t>
            </a:r>
            <a:r>
              <a:rPr lang="en-US" altLang="zh-CN" sz="1800" dirty="0" err="1" smtClean="0"/>
              <a:t>andnot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lsann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华为</a:t>
            </a:r>
            <a:endParaRPr lang="en-US" altLang="zh-CN" sz="1800" dirty="0" smtClean="0"/>
          </a:p>
          <a:p>
            <a:pPr lvl="1">
              <a:lnSpc>
                <a:spcPct val="150000"/>
              </a:lnSpc>
            </a:pPr>
            <a:endParaRPr lang="en-US" altLang="zh-CN" sz="16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1341</TotalTime>
  <Words>371</Words>
  <Application>Microsoft Office PowerPoint</Application>
  <PresentationFormat>全屏显示(4:3)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聚合</vt:lpstr>
      <vt:lpstr>WEB版视频教程 </vt:lpstr>
      <vt:lpstr>检索字段（一）</vt:lpstr>
      <vt:lpstr>检索字段（二）</vt:lpstr>
      <vt:lpstr>检索字段 （二）</vt:lpstr>
      <vt:lpstr>检索字段 （二）</vt:lpstr>
      <vt:lpstr>检索字段 （二）</vt:lpstr>
      <vt:lpstr>检索字段 （三）</vt:lpstr>
      <vt:lpstr>检索字段 （三）</vt:lpstr>
      <vt:lpstr>检索字段 （三）</vt:lpstr>
      <vt:lpstr>检索字段 （三）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40</cp:revision>
  <dcterms:created xsi:type="dcterms:W3CDTF">2015-07-26T03:25:51Z</dcterms:created>
  <dcterms:modified xsi:type="dcterms:W3CDTF">2015-08-12T12:16:40Z</dcterms:modified>
</cp:coreProperties>
</file>