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2" autoAdjust="0"/>
  </p:normalViewPr>
  <p:slideViewPr>
    <p:cSldViewPr>
      <p:cViewPr>
        <p:scale>
          <a:sx n="80" d="100"/>
          <a:sy n="80" d="100"/>
        </p:scale>
        <p:origin x="-21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31AD5-07E2-42C6-B440-BB407075E488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1BF87-2623-428A-B50D-F52AE4BB97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6002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Patentics </a:t>
            </a: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数据库</a:t>
            </a:r>
            <a:endParaRPr lang="en-US" altLang="zh-CN" sz="6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数据库</a:t>
            </a:r>
            <a:endParaRPr lang="en-US" altLang="zh-CN" sz="4400" dirty="0" smtClean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数据库概述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数据选择及注意事项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关于数据库中申请与授权重复的过滤方法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db/… </a:t>
            </a:r>
            <a:r>
              <a:rPr lang="zh-CN" altLang="en-US" sz="2400" dirty="0" smtClean="0"/>
              <a:t>字段的用法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数据库</a:t>
            </a:r>
            <a:endParaRPr lang="en-US" altLang="zh-CN" sz="4400" dirty="0" smtClean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数据选择及注意事项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362200"/>
            <a:ext cx="29337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内容占位符 1"/>
          <p:cNvSpPr txBox="1">
            <a:spLocks/>
          </p:cNvSpPr>
          <p:nvPr/>
        </p:nvSpPr>
        <p:spPr>
          <a:xfrm>
            <a:off x="4114800" y="1371600"/>
            <a:ext cx="4267200" cy="51054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全文库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lang="zh-CN" altLang="en-US" dirty="0" smtClean="0"/>
              <a:t>全球摘要库</a:t>
            </a:r>
            <a:endParaRPr lang="en-US" altLang="zh-CN" dirty="0" smtClean="0"/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论文库和科技期刊库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lang="zh-CN" altLang="en-US" dirty="0" smtClean="0"/>
              <a:t>外观库</a:t>
            </a:r>
            <a:endParaRPr lang="en-US" altLang="zh-CN" dirty="0" smtClean="0"/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中国申请库：发明申请（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/1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）和实用新型（</a:t>
            </a:r>
            <a:r>
              <a:rPr kumimoji="0" lang="en-US" altLang="zh-CN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/2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lang="zh-CN" altLang="en-US" dirty="0" smtClean="0"/>
              <a:t>中国专利：发明授权库</a:t>
            </a:r>
            <a:endParaRPr lang="en-US" altLang="zh-CN" dirty="0" smtClean="0"/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中国申请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中国英文，语言不同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itchFamily="34" charset="0"/>
              <a:buChar char="•"/>
              <a:tabLst/>
              <a:defRPr/>
            </a:pPr>
            <a:r>
              <a:rPr lang="zh-CN" altLang="en-US" dirty="0" smtClean="0"/>
              <a:t>美国专利与美国申请库关系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数据库</a:t>
            </a:r>
            <a:endParaRPr lang="en-US" altLang="zh-CN" sz="4400" dirty="0" smtClean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关于数据库中申请与授权重复的过滤方法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o/app</a:t>
            </a:r>
            <a:r>
              <a:rPr lang="zh-CN" altLang="en-US" sz="2000" dirty="0" smtClean="0"/>
              <a:t>：保留申请版本，去除重复的授权版本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o/pat</a:t>
            </a:r>
            <a:r>
              <a:rPr lang="zh-CN" altLang="en-US" sz="2000" dirty="0" smtClean="0"/>
              <a:t>：保留授权版本；去除重复的申请版本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适用同时有申请和授权的专利库</a:t>
            </a:r>
            <a:endParaRPr lang="en-US" altLang="zh-CN" sz="20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数据库</a:t>
            </a:r>
            <a:endParaRPr lang="en-US" altLang="zh-CN" sz="4400" dirty="0" smtClean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9"/>
            <a:ext cx="3048000" cy="103327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db/… </a:t>
            </a:r>
            <a:r>
              <a:rPr lang="zh-CN" altLang="en-US" sz="2400" dirty="0" smtClean="0"/>
              <a:t>字段的用法</a:t>
            </a:r>
            <a:endParaRPr lang="en-US" altLang="zh-CN" sz="2400" dirty="0" smtClean="0"/>
          </a:p>
          <a:p>
            <a:pPr lvl="1">
              <a:lnSpc>
                <a:spcPct val="200000"/>
              </a:lnSpc>
              <a:buNone/>
            </a:pPr>
            <a:endParaRPr lang="en-US" altLang="zh-CN" sz="20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810000" y="1371601"/>
          <a:ext cx="4800600" cy="5140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0300"/>
                <a:gridCol w="2400300"/>
              </a:tblGrid>
              <a:tr h="30479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数据库</a:t>
                      </a:r>
                      <a:endParaRPr lang="zh-CN" altLang="en-US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db/us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美国库（申请、授权）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usapp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美国申请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uspat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美国授权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db/</a:t>
                      </a:r>
                      <a:r>
                        <a:rPr lang="en-US" altLang="zh-CN" sz="1200" b="1" dirty="0" err="1" smtClean="0">
                          <a:solidFill>
                            <a:schemeClr val="bg1"/>
                          </a:solidFill>
                        </a:rPr>
                        <a:t>cn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中国库（申请、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授权、外观）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cnapp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中国申请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cnpat</a:t>
                      </a:r>
                      <a:r>
                        <a:rPr lang="en-US" altLang="zh-CN" sz="1200" dirty="0" smtClean="0"/>
                        <a:t> </a:t>
                      </a:r>
                      <a:r>
                        <a:rPr lang="en-US" altLang="zh-CN" sz="1200" baseline="0" dirty="0" smtClean="0"/>
                        <a:t> db/cg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中国专利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cd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中国外观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db/</a:t>
                      </a:r>
                      <a:r>
                        <a:rPr lang="en-US" altLang="zh-CN" sz="1200" b="1" dirty="0" err="1" smtClean="0">
                          <a:solidFill>
                            <a:schemeClr val="bg1"/>
                          </a:solidFill>
                        </a:rPr>
                        <a:t>ep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欧洲库（申请、授权）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epapp</a:t>
                      </a:r>
                      <a:endParaRPr lang="en-US" altLang="zh-CN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欧洲申请</a:t>
                      </a:r>
                      <a:endParaRPr lang="zh-CN" altLang="en-US" sz="1200" dirty="0"/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eppat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欧洲授权</a:t>
                      </a:r>
                      <a:endParaRPr lang="zh-CN" altLang="en-US" sz="1200" dirty="0"/>
                    </a:p>
                  </a:txBody>
                  <a:tcPr/>
                </a:tc>
              </a:tr>
              <a:tr h="289559">
                <a:tc>
                  <a:txBody>
                    <a:bodyPr/>
                    <a:lstStyle/>
                    <a:p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db/</a:t>
                      </a:r>
                      <a:r>
                        <a:rPr lang="en-US" altLang="zh-CN" sz="1200" b="1" dirty="0" err="1" smtClean="0">
                          <a:solidFill>
                            <a:schemeClr val="bg1"/>
                          </a:solidFill>
                        </a:rPr>
                        <a:t>kr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韩国库（申请、授权）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48343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krapp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韩国申请</a:t>
                      </a:r>
                      <a:endParaRPr lang="zh-CN" altLang="en-US" sz="1200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krpat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韩国授权</a:t>
                      </a:r>
                      <a:endParaRPr lang="zh-CN" altLang="en-US" sz="1200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db/</a:t>
                      </a:r>
                      <a:r>
                        <a:rPr lang="en-US" altLang="zh-CN" sz="1200" b="1" dirty="0" err="1" smtClean="0">
                          <a:solidFill>
                            <a:schemeClr val="bg1"/>
                          </a:solidFill>
                        </a:rPr>
                        <a:t>tw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台湾库（申请、授权）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48343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twapp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台湾申请</a:t>
                      </a:r>
                      <a:endParaRPr lang="zh-CN" altLang="en-US" sz="1200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db/</a:t>
                      </a:r>
                      <a:r>
                        <a:rPr lang="en-US" altLang="zh-CN" sz="1200" dirty="0" err="1" smtClean="0"/>
                        <a:t>twpat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台湾授权</a:t>
                      </a:r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09600" y="2286000"/>
          <a:ext cx="28956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4478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数据库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Db/</a:t>
                      </a:r>
                      <a:r>
                        <a:rPr lang="en-US" altLang="zh-CN" dirty="0" err="1" smtClean="0"/>
                        <a:t>wo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PCT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Db/</a:t>
                      </a:r>
                      <a:r>
                        <a:rPr lang="en-US" altLang="zh-CN" dirty="0" err="1" smtClean="0"/>
                        <a:t>ce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中国英文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Db/</a:t>
                      </a:r>
                      <a:r>
                        <a:rPr lang="en-US" altLang="zh-CN" dirty="0" err="1" smtClean="0"/>
                        <a:t>ab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全球摘要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内容占位符 1"/>
          <p:cNvSpPr txBox="1">
            <a:spLocks/>
          </p:cNvSpPr>
          <p:nvPr/>
        </p:nvSpPr>
        <p:spPr>
          <a:xfrm>
            <a:off x="457200" y="3962400"/>
            <a:ext cx="3048000" cy="1033272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altLang="zh-CN" sz="2400" dirty="0" smtClean="0"/>
              <a:t>db/(us or </a:t>
            </a:r>
            <a:r>
              <a:rPr lang="en-US" altLang="zh-CN" sz="2400" dirty="0" err="1" smtClean="0"/>
              <a:t>cn</a:t>
            </a:r>
            <a:r>
              <a:rPr lang="en-US" altLang="zh-CN" sz="2400" dirty="0" smtClean="0"/>
              <a:t> or xx)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1792" marR="0" lvl="1" indent="-228600" algn="l" defTabSz="914400" rtl="0" eaLnBrk="1" fontAlgn="auto" latinLnBrk="0" hangingPunct="1">
              <a:lnSpc>
                <a:spcPct val="2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0392" marR="0" lvl="1" indent="-457200" algn="l" defTabSz="914400" rtl="0" eaLnBrk="1" fontAlgn="auto" latinLnBrk="0" hangingPunct="1">
              <a:lnSpc>
                <a:spcPct val="2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0392" marR="0" lvl="1" indent="-457200" algn="l" defTabSz="914400" rtl="0" eaLnBrk="1" fontAlgn="auto" latinLnBrk="0" hangingPunct="1">
              <a:lnSpc>
                <a:spcPct val="2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1761</TotalTime>
  <Words>240</Words>
  <Application>Microsoft Office PowerPoint</Application>
  <PresentationFormat>全屏显示(4:3)</PresentationFormat>
  <Paragraphs>97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WEB版视频教程 </vt:lpstr>
      <vt:lpstr>数据库</vt:lpstr>
      <vt:lpstr>数据库</vt:lpstr>
      <vt:lpstr>数据库</vt:lpstr>
      <vt:lpstr>数据库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48</cp:revision>
  <dcterms:created xsi:type="dcterms:W3CDTF">2015-07-26T03:25:51Z</dcterms:created>
  <dcterms:modified xsi:type="dcterms:W3CDTF">2015-11-16T05:02:25Z</dcterms:modified>
</cp:coreProperties>
</file>